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
  </p:notesMasterIdLst>
  <p:sldIdLst>
    <p:sldId id="269" r:id="rId2"/>
    <p:sldId id="256" r:id="rId3"/>
    <p:sldId id="257" r:id="rId4"/>
    <p:sldId id="266" r:id="rId5"/>
    <p:sldId id="265" r:id="rId6"/>
    <p:sldId id="268" r:id="rId7"/>
    <p:sldId id="267" r:id="rId8"/>
    <p:sldId id="258" r:id="rId9"/>
    <p:sldId id="259" r:id="rId10"/>
    <p:sldId id="261" r:id="rId11"/>
    <p:sldId id="263" r:id="rId12"/>
    <p:sldId id="264"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54"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073114-29B1-49E3-8C9E-EF9552535349}" type="datetimeFigureOut">
              <a:rPr lang="ru-RU" smtClean="0"/>
              <a:t>16.01.2021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F6073B-E4DB-479C-9CFD-C15B47943BF6}" type="slidenum">
              <a:rPr lang="ru-RU" smtClean="0"/>
              <a:t>‹#›</a:t>
            </a:fld>
            <a:endParaRPr lang="ru-RU"/>
          </a:p>
        </p:txBody>
      </p:sp>
    </p:spTree>
    <p:extLst>
      <p:ext uri="{BB962C8B-B14F-4D97-AF65-F5344CB8AC3E}">
        <p14:creationId xmlns:p14="http://schemas.microsoft.com/office/powerpoint/2010/main" val="158907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EF6073B-E4DB-479C-9CFD-C15B47943BF6}" type="slidenum">
              <a:rPr lang="ru-RU" smtClean="0"/>
              <a:t>3</a:t>
            </a:fld>
            <a:endParaRPr lang="ru-RU"/>
          </a:p>
        </p:txBody>
      </p:sp>
    </p:spTree>
    <p:extLst>
      <p:ext uri="{BB962C8B-B14F-4D97-AF65-F5344CB8AC3E}">
        <p14:creationId xmlns:p14="http://schemas.microsoft.com/office/powerpoint/2010/main" val="1379313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EF6073B-E4DB-479C-9CFD-C15B47943BF6}" type="slidenum">
              <a:rPr lang="ru-RU" smtClean="0"/>
              <a:t>4</a:t>
            </a:fld>
            <a:endParaRPr lang="ru-RU"/>
          </a:p>
        </p:txBody>
      </p:sp>
    </p:spTree>
    <p:extLst>
      <p:ext uri="{BB962C8B-B14F-4D97-AF65-F5344CB8AC3E}">
        <p14:creationId xmlns:p14="http://schemas.microsoft.com/office/powerpoint/2010/main" val="2063111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16.01.2021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16.01.2021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t>16.01.2021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16.01.2021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16.01.2021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16.01.2021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16.01.2021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16.01.2021</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412776"/>
            <a:ext cx="7772400" cy="515143"/>
          </a:xfrm>
        </p:spPr>
        <p:txBody>
          <a:bodyPr anchor="t"/>
          <a:lstStyle/>
          <a:p>
            <a:r>
              <a:rPr lang="ru-RU" sz="3200" b="1" dirty="0" smtClean="0">
                <a:solidFill>
                  <a:srgbClr val="C00000"/>
                </a:solidFill>
                <a:effectLst/>
                <a:latin typeface="Times New Roman" panose="02020603050405020304" pitchFamily="18" charset="0"/>
                <a:cs typeface="Times New Roman" panose="02020603050405020304" pitchFamily="18" charset="0"/>
              </a:rPr>
              <a:t>Лекция №05</a:t>
            </a:r>
            <a:endParaRPr lang="ru-RU" sz="3200" b="1" dirty="0">
              <a:solidFill>
                <a:srgbClr val="C00000"/>
              </a:solidFill>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475656" y="3212976"/>
            <a:ext cx="6400800" cy="1219200"/>
          </a:xfrm>
          <a:solidFill>
            <a:schemeClr val="accent3">
              <a:lumMod val="20000"/>
              <a:lumOff val="80000"/>
            </a:schemeClr>
          </a:solidFill>
        </p:spPr>
        <p:txBody>
          <a:bodyPr/>
          <a:lstStyle/>
          <a:p>
            <a:r>
              <a:rPr lang="ru-RU" b="1" dirty="0" smtClean="0">
                <a:solidFill>
                  <a:srgbClr val="C00000"/>
                </a:solidFill>
                <a:latin typeface="Times New Roman" panose="02020603050405020304" pitchFamily="18" charset="0"/>
                <a:cs typeface="Times New Roman" panose="02020603050405020304" pitchFamily="18" charset="0"/>
              </a:rPr>
              <a:t>Анализ технологических аспектов строительных фирм</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60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0"/>
            <a:ext cx="8064896" cy="1296143"/>
          </a:xfrm>
          <a:solidFill>
            <a:schemeClr val="accent3">
              <a:lumMod val="20000"/>
              <a:lumOff val="80000"/>
            </a:schemeClr>
          </a:solidFill>
        </p:spPr>
        <p:txBody>
          <a:bodyPr>
            <a:noAutofit/>
          </a:bodyPr>
          <a:lstStyle/>
          <a:p>
            <a:r>
              <a:rPr lang="ru-RU" sz="2800" b="1" dirty="0" smtClean="0">
                <a:solidFill>
                  <a:srgbClr val="C00000"/>
                </a:solidFill>
                <a:effectLst/>
                <a:latin typeface="Times New Roman" panose="02020603050405020304" pitchFamily="18" charset="0"/>
                <a:cs typeface="Times New Roman" panose="02020603050405020304" pitchFamily="18" charset="0"/>
              </a:rPr>
              <a:t>Анализ технологических аспектов строительных фирм</a:t>
            </a:r>
            <a:endParaRPr lang="ru-RU" sz="2800" b="1" dirty="0">
              <a:solidFill>
                <a:srgbClr val="C00000"/>
              </a:solidFill>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23528" y="1700808"/>
            <a:ext cx="8352928" cy="4653136"/>
          </a:xfrm>
        </p:spPr>
        <p:txBody>
          <a:bodyPr>
            <a:normAutofit/>
          </a:bodyPr>
          <a:lstStyle/>
          <a:p>
            <a:pPr algn="just"/>
            <a:r>
              <a:rPr lang="ru-RU" b="1" dirty="0">
                <a:solidFill>
                  <a:schemeClr val="tx1"/>
                </a:solidFill>
                <a:latin typeface="Times New Roman" panose="02020603050405020304" pitchFamily="18" charset="0"/>
                <a:cs typeface="Times New Roman" panose="02020603050405020304" pitchFamily="18" charset="0"/>
              </a:rPr>
              <a:t>	</a:t>
            </a:r>
            <a:r>
              <a:rPr lang="ru-RU" b="1" dirty="0" smtClean="0">
                <a:solidFill>
                  <a:schemeClr val="tx1"/>
                </a:solidFill>
                <a:latin typeface="Times New Roman" panose="02020603050405020304" pitchFamily="18" charset="0"/>
                <a:cs typeface="Times New Roman" panose="02020603050405020304" pitchFamily="18" charset="0"/>
              </a:rPr>
              <a:t>Для </a:t>
            </a:r>
            <a:r>
              <a:rPr lang="ru-RU" b="1" dirty="0">
                <a:solidFill>
                  <a:schemeClr val="tx1"/>
                </a:solidFill>
                <a:latin typeface="Times New Roman" panose="02020603050405020304" pitchFamily="18" charset="0"/>
                <a:cs typeface="Times New Roman" panose="02020603050405020304" pitchFamily="18" charset="0"/>
              </a:rPr>
              <a:t>правильной оценки работы предприятий </a:t>
            </a:r>
            <a:r>
              <a:rPr lang="ru-RU" b="1" dirty="0" smtClean="0">
                <a:solidFill>
                  <a:schemeClr val="tx1"/>
                </a:solidFill>
                <a:latin typeface="Times New Roman" panose="02020603050405020304" pitchFamily="18" charset="0"/>
                <a:cs typeface="Times New Roman" panose="02020603050405020304" pitchFamily="18" charset="0"/>
              </a:rPr>
              <a:t>проводят исследование внешнего (рынков) и внутреннего состояния </a:t>
            </a:r>
            <a:r>
              <a:rPr lang="ru-RU" b="1" dirty="0">
                <a:solidFill>
                  <a:schemeClr val="tx1"/>
                </a:solidFill>
                <a:latin typeface="Times New Roman" panose="02020603050405020304" pitchFamily="18" charset="0"/>
                <a:cs typeface="Times New Roman" panose="02020603050405020304" pitchFamily="18" charset="0"/>
              </a:rPr>
              <a:t>своего предприятия.</a:t>
            </a:r>
          </a:p>
          <a:p>
            <a:pPr algn="just"/>
            <a:r>
              <a:rPr lang="ru-RU" b="1" dirty="0">
                <a:solidFill>
                  <a:schemeClr val="tx1"/>
                </a:solidFill>
                <a:latin typeface="Times New Roman" panose="02020603050405020304" pitchFamily="18" charset="0"/>
                <a:cs typeface="Times New Roman" panose="02020603050405020304" pitchFamily="18" charset="0"/>
              </a:rPr>
              <a:t>При анализе </a:t>
            </a:r>
            <a:r>
              <a:rPr lang="ru-RU" b="1" dirty="0" smtClean="0">
                <a:solidFill>
                  <a:schemeClr val="tx1"/>
                </a:solidFill>
                <a:latin typeface="Times New Roman" panose="02020603050405020304" pitchFamily="18" charset="0"/>
                <a:cs typeface="Times New Roman" panose="02020603050405020304" pitchFamily="18" charset="0"/>
              </a:rPr>
              <a:t>рынков: </a:t>
            </a:r>
            <a:endParaRPr lang="ru-RU" b="1" dirty="0">
              <a:solidFill>
                <a:schemeClr val="tx1"/>
              </a:solidFill>
              <a:latin typeface="Times New Roman" panose="02020603050405020304" pitchFamily="18" charset="0"/>
              <a:cs typeface="Times New Roman" panose="02020603050405020304" pitchFamily="18" charset="0"/>
            </a:endParaRPr>
          </a:p>
          <a:p>
            <a:pPr algn="just"/>
            <a:r>
              <a:rPr lang="ru-RU" b="1" dirty="0">
                <a:solidFill>
                  <a:schemeClr val="tx1"/>
                </a:solidFill>
                <a:latin typeface="Times New Roman" panose="02020603050405020304" pitchFamily="18" charset="0"/>
                <a:cs typeface="Times New Roman" panose="02020603050405020304" pitchFamily="18" charset="0"/>
              </a:rPr>
              <a:t>- емкость рынка, то есть возможные объемы продаж того или иного товара;</a:t>
            </a:r>
          </a:p>
          <a:p>
            <a:pPr algn="just"/>
            <a:r>
              <a:rPr lang="ru-RU" b="1" dirty="0">
                <a:solidFill>
                  <a:schemeClr val="tx1"/>
                </a:solidFill>
                <a:latin typeface="Times New Roman" panose="02020603050405020304" pitchFamily="18" charset="0"/>
                <a:cs typeface="Times New Roman" panose="02020603050405020304" pitchFamily="18" charset="0"/>
              </a:rPr>
              <a:t>- конъюнктурные и прогнозные исследования сбыта;</a:t>
            </a:r>
          </a:p>
          <a:p>
            <a:pPr algn="just"/>
            <a:r>
              <a:rPr lang="ru-RU" b="1" dirty="0">
                <a:solidFill>
                  <a:schemeClr val="tx1"/>
                </a:solidFill>
                <a:latin typeface="Times New Roman" panose="02020603050405020304" pitchFamily="18" charset="0"/>
                <a:cs typeface="Times New Roman" panose="02020603050405020304" pitchFamily="18" charset="0"/>
              </a:rPr>
              <a:t>- исследования поведения покупателей;</a:t>
            </a:r>
          </a:p>
          <a:p>
            <a:pPr algn="just"/>
            <a:r>
              <a:rPr lang="ru-RU" b="1" dirty="0">
                <a:solidFill>
                  <a:schemeClr val="tx1"/>
                </a:solidFill>
                <a:latin typeface="Times New Roman" panose="02020603050405020304" pitchFamily="18" charset="0"/>
                <a:cs typeface="Times New Roman" panose="02020603050405020304" pitchFamily="18" charset="0"/>
              </a:rPr>
              <a:t>- изучение практики деятельности конкурентов;</a:t>
            </a:r>
          </a:p>
          <a:p>
            <a:pPr algn="just"/>
            <a:r>
              <a:rPr lang="ru-RU" b="1" dirty="0">
                <a:solidFill>
                  <a:schemeClr val="tx1"/>
                </a:solidFill>
                <a:latin typeface="Times New Roman" panose="02020603050405020304" pitchFamily="18" charset="0"/>
                <a:cs typeface="Times New Roman" panose="02020603050405020304" pitchFamily="18" charset="0"/>
              </a:rPr>
              <a:t>	</a:t>
            </a:r>
            <a:r>
              <a:rPr lang="ru-RU" b="1" dirty="0" smtClean="0">
                <a:solidFill>
                  <a:schemeClr val="tx1"/>
                </a:solidFill>
                <a:latin typeface="Times New Roman" panose="02020603050405020304" pitchFamily="18" charset="0"/>
                <a:cs typeface="Times New Roman" panose="02020603050405020304" pitchFamily="18" charset="0"/>
              </a:rPr>
              <a:t>При внутреннем анализе: исследование сильных и </a:t>
            </a:r>
            <a:r>
              <a:rPr lang="ru-RU" b="1" dirty="0">
                <a:solidFill>
                  <a:schemeClr val="tx1"/>
                </a:solidFill>
                <a:latin typeface="Times New Roman" panose="02020603050405020304" pitchFamily="18" charset="0"/>
                <a:cs typeface="Times New Roman" panose="02020603050405020304" pitchFamily="18" charset="0"/>
              </a:rPr>
              <a:t>слабых сторон предприятия, его </a:t>
            </a:r>
            <a:r>
              <a:rPr lang="ru-RU" b="1" dirty="0" smtClean="0">
                <a:solidFill>
                  <a:schemeClr val="tx1"/>
                </a:solidFill>
                <a:latin typeface="Times New Roman" panose="02020603050405020304" pitchFamily="18" charset="0"/>
                <a:cs typeface="Times New Roman" panose="02020603050405020304" pitchFamily="18" charset="0"/>
              </a:rPr>
              <a:t>возможности </a:t>
            </a:r>
            <a:r>
              <a:rPr lang="ru-RU" b="1" dirty="0">
                <a:solidFill>
                  <a:schemeClr val="tx1"/>
                </a:solidFill>
                <a:latin typeface="Times New Roman" panose="02020603050405020304" pitchFamily="18" charset="0"/>
                <a:cs typeface="Times New Roman" panose="02020603050405020304" pitchFamily="18" charset="0"/>
              </a:rPr>
              <a:t>и </a:t>
            </a:r>
            <a:r>
              <a:rPr lang="ru-RU" b="1" dirty="0" smtClean="0">
                <a:solidFill>
                  <a:schemeClr val="tx1"/>
                </a:solidFill>
                <a:latin typeface="Times New Roman" panose="02020603050405020304" pitchFamily="18" charset="0"/>
                <a:cs typeface="Times New Roman" panose="02020603050405020304" pitchFamily="18" charset="0"/>
              </a:rPr>
              <a:t>опасности.</a:t>
            </a:r>
            <a:endParaRPr lang="ru-RU" b="1" dirty="0">
              <a:solidFill>
                <a:schemeClr val="tx1"/>
              </a:solidFill>
              <a:latin typeface="Times New Roman" panose="02020603050405020304" pitchFamily="18" charset="0"/>
              <a:cs typeface="Times New Roman" panose="02020603050405020304" pitchFamily="18" charset="0"/>
            </a:endParaRPr>
          </a:p>
          <a:p>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7080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267" y="116632"/>
            <a:ext cx="9144000" cy="1728192"/>
          </a:xfrm>
          <a:solidFill>
            <a:schemeClr val="accent3">
              <a:lumMod val="20000"/>
              <a:lumOff val="80000"/>
            </a:schemeClr>
          </a:solidFill>
        </p:spPr>
        <p:txBody>
          <a:bodyPr anchor="t">
            <a:noAutofit/>
          </a:bodyPr>
          <a:lstStyle/>
          <a:p>
            <a:pPr>
              <a:lnSpc>
                <a:spcPct val="100000"/>
              </a:lnSpc>
            </a:pPr>
            <a:r>
              <a:rPr lang="ru-RU" sz="2800" b="1" dirty="0">
                <a:solidFill>
                  <a:srgbClr val="C00000"/>
                </a:solidFill>
                <a:effectLst/>
                <a:latin typeface="Times New Roman" panose="02020603050405020304" pitchFamily="18" charset="0"/>
                <a:cs typeface="Times New Roman" panose="02020603050405020304" pitchFamily="18" charset="0"/>
              </a:rPr>
              <a:t>Цель работы: исследование методики проведения анализа технологических аспектов </a:t>
            </a:r>
            <a:r>
              <a:rPr lang="ru-RU" sz="2800" b="1" dirty="0" smtClean="0">
                <a:solidFill>
                  <a:srgbClr val="C00000"/>
                </a:solidFill>
                <a:effectLst/>
                <a:latin typeface="Times New Roman" panose="02020603050405020304" pitchFamily="18" charset="0"/>
                <a:cs typeface="Times New Roman" panose="02020603050405020304" pitchFamily="18" charset="0"/>
              </a:rPr>
              <a:t>(сильных </a:t>
            </a:r>
            <a:r>
              <a:rPr lang="ru-RU" sz="2800" b="1" dirty="0">
                <a:solidFill>
                  <a:srgbClr val="C00000"/>
                </a:solidFill>
                <a:effectLst/>
                <a:latin typeface="Times New Roman" panose="02020603050405020304" pitchFamily="18" charset="0"/>
                <a:cs typeface="Times New Roman" panose="02020603050405020304" pitchFamily="18" charset="0"/>
              </a:rPr>
              <a:t>и слабых </a:t>
            </a:r>
            <a:r>
              <a:rPr lang="ru-RU" sz="2800" b="1" dirty="0" smtClean="0">
                <a:solidFill>
                  <a:srgbClr val="C00000"/>
                </a:solidFill>
                <a:effectLst/>
                <a:latin typeface="Times New Roman" panose="02020603050405020304" pitchFamily="18" charset="0"/>
                <a:cs typeface="Times New Roman" panose="02020603050405020304" pitchFamily="18" charset="0"/>
              </a:rPr>
              <a:t>сторон) </a:t>
            </a:r>
            <a:r>
              <a:rPr lang="ru-RU" sz="2800" b="1" dirty="0">
                <a:solidFill>
                  <a:srgbClr val="C00000"/>
                </a:solidFill>
                <a:effectLst/>
                <a:latin typeface="Times New Roman" panose="02020603050405020304" pitchFamily="18" charset="0"/>
                <a:cs typeface="Times New Roman" panose="02020603050405020304" pitchFamily="18" charset="0"/>
              </a:rPr>
              <a:t>предприятия строительных компаний.</a:t>
            </a:r>
            <a:r>
              <a:rPr lang="ru-RU" sz="2000" b="1" dirty="0">
                <a:solidFill>
                  <a:srgbClr val="C00000"/>
                </a:solidFill>
                <a:effectLst/>
                <a:latin typeface="Times New Roman" panose="02020603050405020304" pitchFamily="18" charset="0"/>
                <a:cs typeface="Times New Roman" panose="02020603050405020304" pitchFamily="18" charset="0"/>
              </a:rPr>
              <a:t/>
            </a:r>
            <a:br>
              <a:rPr lang="ru-RU" sz="2000" b="1" dirty="0">
                <a:solidFill>
                  <a:srgbClr val="C00000"/>
                </a:solidFill>
                <a:effectLst/>
                <a:latin typeface="Times New Roman" panose="02020603050405020304" pitchFamily="18" charset="0"/>
                <a:cs typeface="Times New Roman" panose="02020603050405020304" pitchFamily="18" charset="0"/>
              </a:rPr>
            </a:br>
            <a:endParaRPr lang="ru-RU" sz="4400" b="1" dirty="0">
              <a:solidFill>
                <a:srgbClr val="C00000"/>
              </a:solidFill>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8266" y="2060848"/>
            <a:ext cx="8936221" cy="4176464"/>
          </a:xfrm>
        </p:spPr>
        <p:txBody>
          <a:bodyPr>
            <a:normAutofit lnSpcReduction="10000"/>
          </a:bodyPr>
          <a:lstStyle/>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	В соответствии с данной целью рассмотрим следующие вопросы:</a:t>
            </a:r>
            <a:endParaRPr lang="ru-RU"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1.Понятие </a:t>
            </a:r>
            <a:r>
              <a:rPr lang="ru-RU" b="1" dirty="0">
                <a:solidFill>
                  <a:schemeClr val="tx1"/>
                </a:solidFill>
                <a:latin typeface="Times New Roman" panose="02020603050405020304" pitchFamily="18" charset="0"/>
                <a:cs typeface="Times New Roman" panose="02020603050405020304" pitchFamily="18" charset="0"/>
              </a:rPr>
              <a:t>анализа технологических аспектов предприятия в </a:t>
            </a:r>
            <a:r>
              <a:rPr lang="ru-RU" b="1" dirty="0" smtClean="0">
                <a:solidFill>
                  <a:schemeClr val="tx1"/>
                </a:solidFill>
                <a:latin typeface="Times New Roman" panose="02020603050405020304" pitchFamily="18" charset="0"/>
                <a:cs typeface="Times New Roman" panose="02020603050405020304" pitchFamily="18" charset="0"/>
              </a:rPr>
              <a:t>менеджменте</a:t>
            </a:r>
            <a:r>
              <a:rPr lang="ru-RU" b="1" dirty="0">
                <a:solidFill>
                  <a:schemeClr val="tx1"/>
                </a:solidFill>
                <a:latin typeface="Times New Roman" panose="02020603050405020304" pitchFamily="18" charset="0"/>
                <a:cs typeface="Times New Roman" panose="02020603050405020304" pitchFamily="18" charset="0"/>
              </a:rPr>
              <a:t>.</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2.Организационно-экономическая </a:t>
            </a:r>
            <a:r>
              <a:rPr lang="ru-RU" b="1" dirty="0">
                <a:solidFill>
                  <a:schemeClr val="tx1"/>
                </a:solidFill>
                <a:latin typeface="Times New Roman" panose="02020603050405020304" pitchFamily="18" charset="0"/>
                <a:cs typeface="Times New Roman" panose="02020603050405020304" pitchFamily="18" charset="0"/>
              </a:rPr>
              <a:t>характеристика предприятия.</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3.Основные конкуренты предприятия.</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4.Значение </a:t>
            </a:r>
            <a:r>
              <a:rPr lang="ru-RU" b="1" dirty="0">
                <a:solidFill>
                  <a:schemeClr val="tx1"/>
                </a:solidFill>
                <a:latin typeface="Times New Roman" panose="02020603050405020304" pitchFamily="18" charset="0"/>
                <a:cs typeface="Times New Roman" panose="02020603050405020304" pitchFamily="18" charset="0"/>
              </a:rPr>
              <a:t>и задачи системы маркетинга предприятия.</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5.Анализ </a:t>
            </a:r>
            <a:r>
              <a:rPr lang="ru-RU" b="1" dirty="0">
                <a:solidFill>
                  <a:schemeClr val="tx1"/>
                </a:solidFill>
                <a:latin typeface="Times New Roman" panose="02020603050405020304" pitchFamily="18" charset="0"/>
                <a:cs typeface="Times New Roman" panose="02020603050405020304" pitchFamily="18" charset="0"/>
              </a:rPr>
              <a:t>финансового состояния предприятия.</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6.Анализ </a:t>
            </a:r>
            <a:r>
              <a:rPr lang="ru-RU" b="1" dirty="0">
                <a:solidFill>
                  <a:schemeClr val="tx1"/>
                </a:solidFill>
                <a:latin typeface="Times New Roman" panose="02020603050405020304" pitchFamily="18" charset="0"/>
                <a:cs typeface="Times New Roman" panose="02020603050405020304" pitchFamily="18" charset="0"/>
              </a:rPr>
              <a:t>сильных и слабых сторон предприятия.</a:t>
            </a:r>
          </a:p>
          <a:p>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6083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107503" y="191733"/>
            <a:ext cx="6273743"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ct val="50000"/>
              </a:spcBef>
            </a:pPr>
            <a:r>
              <a:rPr lang="ru-RU" altLang="ru-RU" sz="2000" b="1" dirty="0">
                <a:latin typeface="Times New Roman" panose="02020603050405020304" pitchFamily="18" charset="0"/>
                <a:cs typeface="Times New Roman" panose="02020603050405020304" pitchFamily="18" charset="0"/>
              </a:rPr>
              <a:t>  </a:t>
            </a:r>
            <a:r>
              <a:rPr lang="ru-RU" altLang="ru-RU" sz="2000" b="1" dirty="0">
                <a:solidFill>
                  <a:srgbClr val="002060"/>
                </a:solidFill>
                <a:latin typeface="Times New Roman" panose="02020603050405020304" pitchFamily="18" charset="0"/>
                <a:cs typeface="Times New Roman" panose="02020603050405020304" pitchFamily="18" charset="0"/>
              </a:rPr>
              <a:t> </a:t>
            </a:r>
            <a:r>
              <a:rPr lang="ru-RU" altLang="ru-RU" sz="2000" b="1" dirty="0">
                <a:latin typeface="Times New Roman" panose="02020603050405020304" pitchFamily="18" charset="0"/>
                <a:cs typeface="Times New Roman" panose="02020603050405020304" pitchFamily="18" charset="0"/>
              </a:rPr>
              <a:t>Целью </a:t>
            </a:r>
            <a:r>
              <a:rPr lang="ru-RU" altLang="ru-RU" sz="2000" b="1" u="sng" dirty="0">
                <a:solidFill>
                  <a:srgbClr val="C00000"/>
                </a:solidFill>
                <a:latin typeface="Times New Roman" panose="02020603050405020304" pitchFamily="18" charset="0"/>
                <a:cs typeface="Times New Roman" panose="02020603050405020304" pitchFamily="18" charset="0"/>
              </a:rPr>
              <a:t>технологического проектирования</a:t>
            </a:r>
            <a:r>
              <a:rPr lang="ru-RU" altLang="ru-RU" sz="2000" b="1" dirty="0">
                <a:solidFill>
                  <a:srgbClr val="C00000"/>
                </a:solidFill>
                <a:latin typeface="Times New Roman" panose="02020603050405020304" pitchFamily="18" charset="0"/>
                <a:cs typeface="Times New Roman" panose="02020603050405020304" pitchFamily="18" charset="0"/>
              </a:rPr>
              <a:t> </a:t>
            </a:r>
            <a:r>
              <a:rPr lang="ru-RU" altLang="ru-RU" sz="2000" b="1" dirty="0">
                <a:latin typeface="Times New Roman" panose="02020603050405020304" pitchFamily="18" charset="0"/>
                <a:cs typeface="Times New Roman" panose="02020603050405020304" pitchFamily="18" charset="0"/>
              </a:rPr>
              <a:t>является разработка оптимальных технологических и организационных условий для выполнения строительных процессов, обеспечивающих выпуск  строительной продукции в намеченные сроки, высокого качества при минимальном использовании всех видов  ресурсов.</a:t>
            </a:r>
          </a:p>
        </p:txBody>
      </p:sp>
      <p:pic>
        <p:nvPicPr>
          <p:cNvPr id="5" name="Рисунок 4"/>
          <p:cNvPicPr>
            <a:picLocks noChangeAspect="1"/>
          </p:cNvPicPr>
          <p:nvPr/>
        </p:nvPicPr>
        <p:blipFill>
          <a:blip r:embed="rId3"/>
          <a:stretch>
            <a:fillRect/>
          </a:stretch>
        </p:blipFill>
        <p:spPr>
          <a:xfrm>
            <a:off x="6381247" y="191733"/>
            <a:ext cx="2737701" cy="2057232"/>
          </a:xfrm>
          <a:prstGeom prst="rect">
            <a:avLst/>
          </a:prstGeom>
        </p:spPr>
      </p:pic>
      <p:pic>
        <p:nvPicPr>
          <p:cNvPr id="6" name="Рисунок 5"/>
          <p:cNvPicPr>
            <a:picLocks noChangeAspect="1"/>
          </p:cNvPicPr>
          <p:nvPr/>
        </p:nvPicPr>
        <p:blipFill>
          <a:blip r:embed="rId4"/>
          <a:stretch>
            <a:fillRect/>
          </a:stretch>
        </p:blipFill>
        <p:spPr>
          <a:xfrm>
            <a:off x="107504" y="3501008"/>
            <a:ext cx="2808312" cy="3164098"/>
          </a:xfrm>
          <a:prstGeom prst="rect">
            <a:avLst/>
          </a:prstGeom>
        </p:spPr>
      </p:pic>
      <p:sp>
        <p:nvSpPr>
          <p:cNvPr id="7" name="Text Box 7"/>
          <p:cNvSpPr txBox="1">
            <a:spLocks noChangeArrowheads="1"/>
          </p:cNvSpPr>
          <p:nvPr/>
        </p:nvSpPr>
        <p:spPr bwMode="auto">
          <a:xfrm>
            <a:off x="2915816" y="2438502"/>
            <a:ext cx="6196676"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ct val="50000"/>
              </a:spcBef>
            </a:pPr>
            <a:r>
              <a:rPr lang="ru-RU" altLang="ru-RU" sz="2000" b="1" u="sng" dirty="0">
                <a:solidFill>
                  <a:srgbClr val="C00000"/>
                </a:solidFill>
                <a:latin typeface="Times New Roman" panose="02020603050405020304" pitchFamily="18" charset="0"/>
                <a:cs typeface="Times New Roman" panose="02020603050405020304" pitchFamily="18" charset="0"/>
              </a:rPr>
              <a:t>Оптимальное решение строительного процесса</a:t>
            </a:r>
            <a:r>
              <a:rPr lang="ru-RU" altLang="ru-RU" sz="2000" b="1" dirty="0">
                <a:solidFill>
                  <a:srgbClr val="C00000"/>
                </a:solidFill>
                <a:latin typeface="Times New Roman" panose="02020603050405020304" pitchFamily="18" charset="0"/>
                <a:cs typeface="Times New Roman" panose="02020603050405020304" pitchFamily="18" charset="0"/>
              </a:rPr>
              <a:t> </a:t>
            </a:r>
            <a:r>
              <a:rPr lang="ru-RU" altLang="ru-RU" sz="2000" b="1" dirty="0">
                <a:latin typeface="Times New Roman" panose="02020603050405020304" pitchFamily="18" charset="0"/>
                <a:cs typeface="Times New Roman" panose="02020603050405020304" pitchFamily="18" charset="0"/>
              </a:rPr>
              <a:t>— это нахождение наилучших из всех возможных сочетаний параметров и вариантов процесса. Для этого производят необходимые расчеты, составляют спецификации и калькуляции, выполняют чертежи, схемы, графики, делают необходимые описания. Разработку строительных процессов оформляют в виде технологических нормалей, технологических карт, карт трудовых процессов строительного производства, которые входят составной частью в проект производства </a:t>
            </a:r>
            <a:r>
              <a:rPr lang="ru-RU" altLang="ru-RU" sz="2000" b="1" dirty="0" smtClean="0">
                <a:latin typeface="Times New Roman" panose="02020603050405020304" pitchFamily="18" charset="0"/>
                <a:cs typeface="Times New Roman" panose="02020603050405020304" pitchFamily="18" charset="0"/>
              </a:rPr>
              <a:t>работ. </a:t>
            </a:r>
            <a:r>
              <a:rPr lang="ru-RU" altLang="ru-RU" sz="2000" b="1" dirty="0">
                <a:latin typeface="Times New Roman" panose="02020603050405020304" pitchFamily="18" charset="0"/>
                <a:cs typeface="Times New Roman" panose="02020603050405020304" pitchFamily="18" charset="0"/>
              </a:rPr>
              <a:t>ППР разрабатывается подрядной организацией или по заказу организацией, специализированной на технологическом проектировании.</a:t>
            </a:r>
          </a:p>
        </p:txBody>
      </p:sp>
    </p:spTree>
    <p:extLst>
      <p:ext uri="{BB962C8B-B14F-4D97-AF65-F5344CB8AC3E}">
        <p14:creationId xmlns:p14="http://schemas.microsoft.com/office/powerpoint/2010/main" val="681134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3681" y="-12443"/>
            <a:ext cx="6552728"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ru-RU" altLang="ru-RU" sz="1900" b="1" dirty="0">
                <a:latin typeface="Times New Roman" panose="02020603050405020304" pitchFamily="18" charset="0"/>
                <a:cs typeface="Times New Roman" panose="02020603050405020304" pitchFamily="18" charset="0"/>
              </a:rPr>
              <a:t>     Проектированием строительных процессов при возведении конкретных зданий и сооружений или их частей последовательно предусматриваются:</a:t>
            </a:r>
          </a:p>
          <a:p>
            <a:pPr eaLnBrk="1" hangingPunct="1"/>
            <a:r>
              <a:rPr lang="ru-RU" altLang="ru-RU" sz="1900" b="1" dirty="0">
                <a:solidFill>
                  <a:srgbClr val="7030A0"/>
                </a:solidFill>
                <a:latin typeface="Times New Roman" panose="02020603050405020304" pitchFamily="18" charset="0"/>
                <a:cs typeface="Times New Roman" panose="02020603050405020304" pitchFamily="18" charset="0"/>
              </a:rPr>
              <a:t>- </a:t>
            </a:r>
            <a:r>
              <a:rPr lang="ru-RU" altLang="ru-RU" sz="1900" b="1" dirty="0">
                <a:solidFill>
                  <a:srgbClr val="C00000"/>
                </a:solidFill>
                <a:latin typeface="Times New Roman" panose="02020603050405020304" pitchFamily="18" charset="0"/>
                <a:cs typeface="Times New Roman" panose="02020603050405020304" pitchFamily="18" charset="0"/>
              </a:rPr>
              <a:t>разработка технологических вариантов выполнения строительных процессов и принятие наиболее эффективного по технико-экономическим  показателям;</a:t>
            </a:r>
          </a:p>
          <a:p>
            <a:pPr eaLnBrk="1" hangingPunct="1">
              <a:buFontTx/>
              <a:buChar char="-"/>
            </a:pPr>
            <a:r>
              <a:rPr lang="ru-RU" altLang="ru-RU" sz="1900" b="1" dirty="0">
                <a:solidFill>
                  <a:srgbClr val="C00000"/>
                </a:solidFill>
                <a:latin typeface="Times New Roman" panose="02020603050405020304" pitchFamily="18" charset="0"/>
                <a:cs typeface="Times New Roman" panose="02020603050405020304" pitchFamily="18" charset="0"/>
              </a:rPr>
              <a:t> выполнение строительного процесса в пространстве и времени; расчет технологической надежности строительного процесса;</a:t>
            </a:r>
          </a:p>
          <a:p>
            <a:pPr eaLnBrk="1" hangingPunct="1"/>
            <a:r>
              <a:rPr lang="ru-RU" altLang="ru-RU" sz="1900" b="1" dirty="0">
                <a:solidFill>
                  <a:srgbClr val="C00000"/>
                </a:solidFill>
                <a:latin typeface="Times New Roman" panose="02020603050405020304" pitchFamily="18" charset="0"/>
                <a:cs typeface="Times New Roman" panose="02020603050405020304" pitchFamily="18" charset="0"/>
              </a:rPr>
              <a:t>- документирование строительного процесса.</a:t>
            </a:r>
          </a:p>
        </p:txBody>
      </p:sp>
      <p:pic>
        <p:nvPicPr>
          <p:cNvPr id="5" name="Рисунок 4"/>
          <p:cNvPicPr>
            <a:picLocks noChangeAspect="1"/>
          </p:cNvPicPr>
          <p:nvPr/>
        </p:nvPicPr>
        <p:blipFill>
          <a:blip r:embed="rId2"/>
          <a:stretch>
            <a:fillRect/>
          </a:stretch>
        </p:blipFill>
        <p:spPr>
          <a:xfrm>
            <a:off x="6660232" y="330242"/>
            <a:ext cx="2341067" cy="2444708"/>
          </a:xfrm>
          <a:prstGeom prst="rect">
            <a:avLst/>
          </a:prstGeom>
        </p:spPr>
      </p:pic>
      <p:sp>
        <p:nvSpPr>
          <p:cNvPr id="6" name="Text Box 7"/>
          <p:cNvSpPr txBox="1">
            <a:spLocks noChangeArrowheads="1"/>
          </p:cNvSpPr>
          <p:nvPr/>
        </p:nvSpPr>
        <p:spPr bwMode="auto">
          <a:xfrm>
            <a:off x="-1587" y="3164681"/>
            <a:ext cx="9145587"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ru-RU" altLang="ru-RU" b="1" dirty="0">
                <a:latin typeface="Times New Roman" panose="02020603050405020304" pitchFamily="18" charset="0"/>
                <a:cs typeface="Times New Roman" panose="02020603050405020304" pitchFamily="18" charset="0"/>
              </a:rPr>
              <a:t>   По анализу условий возведения, объемно-планировочных и конструктивных решений объекта намечают номенклатуру и состав строительных процессов. Затем разрабатывают варианты для выбора наиболее эффективного для данных условий строительного процесса. Для этого из имеющегося арсенала технологических решений выполнения идентичных строительных процессов намечают несколько вариантов из наиболее прогрессивных решений и, рассчитывают эффективность каждого по основным технико-эко­номическим показателям</a:t>
            </a:r>
            <a:r>
              <a:rPr lang="ru-RU" altLang="ru-RU" b="1" dirty="0">
                <a:solidFill>
                  <a:srgbClr val="000000"/>
                </a:solidFill>
                <a:latin typeface="Times New Roman" panose="02020603050405020304" pitchFamily="18" charset="0"/>
                <a:cs typeface="Times New Roman" panose="02020603050405020304" pitchFamily="18" charset="0"/>
              </a:rPr>
              <a:t>:</a:t>
            </a:r>
            <a:r>
              <a:rPr lang="ru-RU" altLang="ru-RU" b="1" dirty="0">
                <a:solidFill>
                  <a:srgbClr val="0070C0"/>
                </a:solidFill>
                <a:latin typeface="Times New Roman" panose="02020603050405020304" pitchFamily="18" charset="0"/>
                <a:cs typeface="Times New Roman" panose="02020603050405020304" pitchFamily="18" charset="0"/>
              </a:rPr>
              <a:t> </a:t>
            </a:r>
            <a:r>
              <a:rPr lang="ru-RU" altLang="ru-RU" b="1" dirty="0">
                <a:solidFill>
                  <a:srgbClr val="C00000"/>
                </a:solidFill>
                <a:latin typeface="Times New Roman" panose="02020603050405020304" pitchFamily="18" charset="0"/>
                <a:cs typeface="Times New Roman" panose="02020603050405020304" pitchFamily="18" charset="0"/>
              </a:rPr>
              <a:t>себестоимости, трудоемкости работ и продолжительности выполнения процесса. </a:t>
            </a:r>
            <a:r>
              <a:rPr lang="ru-RU" altLang="ru-RU" b="1" dirty="0">
                <a:latin typeface="Times New Roman" panose="02020603050405020304" pitchFamily="18" charset="0"/>
                <a:cs typeface="Times New Roman" panose="02020603050405020304" pitchFamily="18" charset="0"/>
              </a:rPr>
              <a:t>Следует отметить, что комплексные показатели, оценивающие эффективность выбирае­мого метода производства работ с точки зрения стоимостных показателей и трудовых затрат, еще не разработаны. Поэтому более экономичный по стоимости метод может оказаться неэффективным по трудовым затратам или сложным по соблюдению требований техники  безопасности.</a:t>
            </a:r>
          </a:p>
        </p:txBody>
      </p:sp>
    </p:spTree>
    <p:extLst>
      <p:ext uri="{BB962C8B-B14F-4D97-AF65-F5344CB8AC3E}">
        <p14:creationId xmlns:p14="http://schemas.microsoft.com/office/powerpoint/2010/main" val="2916920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07504" y="179388"/>
            <a:ext cx="9036496" cy="286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ru-RU" altLang="ru-RU" b="1" u="sng" dirty="0">
                <a:solidFill>
                  <a:srgbClr val="C00000"/>
                </a:solidFill>
                <a:latin typeface="Times New Roman" panose="02020603050405020304" pitchFamily="18" charset="0"/>
                <a:cs typeface="Times New Roman" panose="02020603050405020304" pitchFamily="18" charset="0"/>
              </a:rPr>
              <a:t>Себестоимость</a:t>
            </a:r>
            <a:r>
              <a:rPr lang="ru-RU" altLang="ru-RU" b="1" dirty="0">
                <a:solidFill>
                  <a:srgbClr val="0070C0"/>
                </a:solidFill>
                <a:latin typeface="Times New Roman" panose="02020603050405020304" pitchFamily="18" charset="0"/>
                <a:cs typeface="Times New Roman" panose="02020603050405020304" pitchFamily="18" charset="0"/>
              </a:rPr>
              <a:t> </a:t>
            </a:r>
            <a:r>
              <a:rPr lang="ru-RU" altLang="ru-RU" b="1" dirty="0">
                <a:latin typeface="Times New Roman" panose="02020603050405020304" pitchFamily="18" charset="0"/>
                <a:cs typeface="Times New Roman" panose="02020603050405020304" pitchFamily="18" charset="0"/>
              </a:rPr>
              <a:t>работ представляет собой выраженные в денеж­ной форме затраты на производство этих работ. В себестоимости работ учитывают затраты овеществленного труда (стоимость материальных элементов, энергии, амортизация основных фондов) и живого труда (заработная плата с начислениями). Себестоимость работ является одним из главных показателей, отражающих уровень технического и организационного совершенства данного про­цесса. Ее определяют по формуле</a:t>
            </a:r>
            <a:r>
              <a:rPr lang="en-US" altLang="ru-RU" b="1" dirty="0">
                <a:latin typeface="Times New Roman" panose="02020603050405020304" pitchFamily="18" charset="0"/>
                <a:cs typeface="Times New Roman" panose="02020603050405020304" pitchFamily="18" charset="0"/>
              </a:rPr>
              <a:t>:</a:t>
            </a:r>
            <a:endParaRPr lang="ru-RU" altLang="ru-RU" b="1" i="1" dirty="0">
              <a:latin typeface="Times New Roman" panose="02020603050405020304" pitchFamily="18" charset="0"/>
              <a:cs typeface="Times New Roman" panose="02020603050405020304" pitchFamily="18" charset="0"/>
            </a:endParaRPr>
          </a:p>
          <a:p>
            <a:pPr eaLnBrk="1" hangingPunct="1"/>
            <a:r>
              <a:rPr lang="ru-RU" altLang="ru-RU" b="1" i="1" dirty="0">
                <a:latin typeface="Times New Roman" panose="02020603050405020304" pitchFamily="18" charset="0"/>
                <a:cs typeface="Times New Roman" panose="02020603050405020304" pitchFamily="18" charset="0"/>
              </a:rPr>
              <a:t>                                         С=(3 + М + Э + </a:t>
            </a:r>
            <a:r>
              <a:rPr lang="ru-RU" altLang="ru-RU" b="1" i="1" dirty="0" err="1">
                <a:latin typeface="Times New Roman" panose="02020603050405020304" pitchFamily="18" charset="0"/>
                <a:cs typeface="Times New Roman" panose="02020603050405020304" pitchFamily="18" charset="0"/>
              </a:rPr>
              <a:t>Тр</a:t>
            </a:r>
            <a:r>
              <a:rPr lang="ru-RU" altLang="ru-RU" b="1" i="1" dirty="0">
                <a:latin typeface="Times New Roman" panose="02020603050405020304" pitchFamily="18" charset="0"/>
                <a:cs typeface="Times New Roman" panose="02020603050405020304" pitchFamily="18" charset="0"/>
              </a:rPr>
              <a:t>)</a:t>
            </a:r>
            <a:r>
              <a:rPr lang="ru-RU" altLang="ru-RU" b="1" dirty="0">
                <a:latin typeface="Times New Roman" panose="02020603050405020304" pitchFamily="18" charset="0"/>
                <a:cs typeface="Times New Roman" panose="02020603050405020304" pitchFamily="18" charset="0"/>
              </a:rPr>
              <a:t> </a:t>
            </a:r>
            <a:r>
              <a:rPr lang="ru-RU" altLang="ru-RU" b="1" i="1" dirty="0" err="1">
                <a:latin typeface="Times New Roman" panose="02020603050405020304" pitchFamily="18" charset="0"/>
                <a:cs typeface="Times New Roman" panose="02020603050405020304" pitchFamily="18" charset="0"/>
              </a:rPr>
              <a:t>Кн</a:t>
            </a:r>
            <a:r>
              <a:rPr lang="ru-RU" altLang="ru-RU" b="1" dirty="0">
                <a:latin typeface="Times New Roman" panose="02020603050405020304" pitchFamily="18" charset="0"/>
                <a:cs typeface="Times New Roman" panose="02020603050405020304" pitchFamily="18" charset="0"/>
              </a:rPr>
              <a:t> </a:t>
            </a:r>
          </a:p>
          <a:p>
            <a:pPr eaLnBrk="1" hangingPunct="1"/>
            <a:r>
              <a:rPr lang="ru-RU" altLang="ru-RU" b="1" u="sng" dirty="0">
                <a:solidFill>
                  <a:srgbClr val="C00000"/>
                </a:solidFill>
                <a:latin typeface="Times New Roman" panose="02020603050405020304" pitchFamily="18" charset="0"/>
                <a:cs typeface="Times New Roman" panose="02020603050405020304" pitchFamily="18" charset="0"/>
              </a:rPr>
              <a:t>Затраты на эксплуатацию машин или механизмов</a:t>
            </a:r>
            <a:r>
              <a:rPr lang="ru-RU" altLang="ru-RU" b="1" dirty="0">
                <a:solidFill>
                  <a:srgbClr val="C00000"/>
                </a:solidFill>
                <a:latin typeface="Times New Roman" panose="02020603050405020304" pitchFamily="18" charset="0"/>
                <a:cs typeface="Times New Roman" panose="02020603050405020304" pitchFamily="18" charset="0"/>
              </a:rPr>
              <a:t>:</a:t>
            </a:r>
            <a:endParaRPr lang="ru-RU" altLang="ru-RU" b="1" i="1" dirty="0">
              <a:solidFill>
                <a:srgbClr val="C00000"/>
              </a:solidFill>
              <a:latin typeface="Times New Roman" panose="02020603050405020304" pitchFamily="18" charset="0"/>
              <a:cs typeface="Times New Roman" panose="02020603050405020304" pitchFamily="18" charset="0"/>
            </a:endParaRPr>
          </a:p>
          <a:p>
            <a:pPr eaLnBrk="1" hangingPunct="1"/>
            <a:endParaRPr lang="ru-RU" altLang="ru-RU" b="1" dirty="0">
              <a:latin typeface="Tahoma" panose="020B0604030504040204" pitchFamily="34" charset="0"/>
              <a:cs typeface="Arial" panose="020B0604020202020204" pitchFamily="34" charset="0"/>
            </a:endParaRPr>
          </a:p>
        </p:txBody>
      </p:sp>
      <p:graphicFrame>
        <p:nvGraphicFramePr>
          <p:cNvPr id="3" name="Object 5"/>
          <p:cNvGraphicFramePr>
            <a:graphicFrameLocks noChangeAspect="1"/>
          </p:cNvGraphicFramePr>
          <p:nvPr>
            <p:extLst>
              <p:ext uri="{D42A27DB-BD31-4B8C-83A1-F6EECF244321}">
                <p14:modId xmlns:p14="http://schemas.microsoft.com/office/powerpoint/2010/main" val="1311804962"/>
              </p:ext>
            </p:extLst>
          </p:nvPr>
        </p:nvGraphicFramePr>
        <p:xfrm>
          <a:off x="6659563" y="2349500"/>
          <a:ext cx="1765300" cy="692150"/>
        </p:xfrm>
        <a:graphic>
          <a:graphicData uri="http://schemas.openxmlformats.org/presentationml/2006/ole">
            <mc:AlternateContent xmlns:mc="http://schemas.openxmlformats.org/markup-compatibility/2006">
              <mc:Choice xmlns:v="urn:schemas-microsoft-com:vml" Requires="v">
                <p:oleObj spid="_x0000_s1029" name="Формула" r:id="rId3" imgW="1193800" imgH="469900" progId="Equation.3">
                  <p:embed/>
                </p:oleObj>
              </mc:Choice>
              <mc:Fallback>
                <p:oleObj name="Формула" r:id="rId3" imgW="1193800" imgH="469900" progId="Equation.3">
                  <p:embed/>
                  <p:pic>
                    <p:nvPicPr>
                      <p:cNvPr id="1331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2349500"/>
                        <a:ext cx="1765300" cy="692150"/>
                      </a:xfrm>
                      <a:prstGeom prst="rect">
                        <a:avLst/>
                      </a:prstGeom>
                      <a:solidFill>
                        <a:schemeClr val="accent3">
                          <a:lumMod val="20000"/>
                          <a:lumOff val="80000"/>
                        </a:schemeClr>
                      </a:solidFill>
                      <a:ln w="9525">
                        <a:solidFill>
                          <a:schemeClr val="tx1"/>
                        </a:solidFill>
                        <a:miter lim="800000"/>
                        <a:headEnd/>
                        <a:tailEnd/>
                      </a:ln>
                    </p:spPr>
                  </p:pic>
                </p:oleObj>
              </mc:Fallback>
            </mc:AlternateContent>
          </a:graphicData>
        </a:graphic>
      </p:graphicFrame>
      <p:sp>
        <p:nvSpPr>
          <p:cNvPr id="4" name="Text Box 7"/>
          <p:cNvSpPr txBox="1">
            <a:spLocks noChangeArrowheads="1"/>
          </p:cNvSpPr>
          <p:nvPr/>
        </p:nvSpPr>
        <p:spPr bwMode="auto">
          <a:xfrm>
            <a:off x="107504" y="3068638"/>
            <a:ext cx="8857109" cy="2723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ru-RU" altLang="ru-RU" b="1" dirty="0">
                <a:latin typeface="Times New Roman" panose="02020603050405020304" pitchFamily="18" charset="0"/>
                <a:cs typeface="Times New Roman" panose="02020603050405020304" pitchFamily="18" charset="0"/>
              </a:rPr>
              <a:t>    Элементы себестоимости строительного процесса рассчитывают в соответствии с </a:t>
            </a:r>
            <a:r>
              <a:rPr lang="ru-RU" altLang="ru-RU" b="1" dirty="0" err="1">
                <a:latin typeface="Times New Roman" panose="02020603050405020304" pitchFamily="18" charset="0"/>
                <a:cs typeface="Times New Roman" panose="02020603050405020304" pitchFamily="18" charset="0"/>
              </a:rPr>
              <a:t>ЕНиР</a:t>
            </a:r>
            <a:r>
              <a:rPr lang="ru-RU" altLang="ru-RU" b="1" dirty="0">
                <a:latin typeface="Times New Roman" panose="02020603050405020304" pitchFamily="18" charset="0"/>
                <a:cs typeface="Times New Roman" panose="02020603050405020304" pitchFamily="18" charset="0"/>
              </a:rPr>
              <a:t>, СНиП, по сборникам цен на материалы, изделия и конструкции, на </a:t>
            </a:r>
            <a:r>
              <a:rPr lang="ru-RU" altLang="ru-RU" b="1" dirty="0" err="1">
                <a:latin typeface="Times New Roman" panose="02020603050405020304" pitchFamily="18" charset="0"/>
                <a:cs typeface="Times New Roman" panose="02020603050405020304" pitchFamily="18" charset="0"/>
              </a:rPr>
              <a:t>машино</a:t>
            </a:r>
            <a:r>
              <a:rPr lang="ru-RU" altLang="ru-RU" b="1" dirty="0">
                <a:latin typeface="Times New Roman" panose="02020603050405020304" pitchFamily="18" charset="0"/>
                <a:cs typeface="Times New Roman" panose="02020603050405020304" pitchFamily="18" charset="0"/>
              </a:rPr>
              <a:t>-смены строительных машин и оборудования, а также с учетом других нормативных документов. </a:t>
            </a:r>
          </a:p>
          <a:p>
            <a:pPr eaLnBrk="1" hangingPunct="1">
              <a:spcBef>
                <a:spcPct val="50000"/>
              </a:spcBef>
            </a:pPr>
            <a:r>
              <a:rPr lang="ru-RU" altLang="ru-RU" b="1" dirty="0">
                <a:latin typeface="Times New Roman" panose="02020603050405020304" pitchFamily="18" charset="0"/>
                <a:cs typeface="Times New Roman" panose="02020603050405020304" pitchFamily="18" charset="0"/>
              </a:rPr>
              <a:t>    Трудоемкость работ характеризуется определенными затратами труда на их выполнение. Единицей измерения трудоемкости служит человеко-час (чел.-ч) или человеко-день (чел.-дни), показывающий затраты нормативного рабочего времени на производство работ. В </a:t>
            </a:r>
            <a:r>
              <a:rPr lang="ru-RU" altLang="ru-RU" b="1" dirty="0" err="1">
                <a:latin typeface="Times New Roman" panose="02020603050405020304" pitchFamily="18" charset="0"/>
                <a:cs typeface="Times New Roman" panose="02020603050405020304" pitchFamily="18" charset="0"/>
              </a:rPr>
              <a:t>ЕНиР</a:t>
            </a:r>
            <a:r>
              <a:rPr lang="ru-RU" altLang="ru-RU" b="1" dirty="0">
                <a:latin typeface="Times New Roman" panose="02020603050405020304" pitchFamily="18" charset="0"/>
                <a:cs typeface="Times New Roman" panose="02020603050405020304" pitchFamily="18" charset="0"/>
              </a:rPr>
              <a:t> приводится трудоемкость на единицу работ по всем основным  их видам.</a:t>
            </a:r>
          </a:p>
        </p:txBody>
      </p:sp>
    </p:spTree>
    <p:extLst>
      <p:ext uri="{BB962C8B-B14F-4D97-AF65-F5344CB8AC3E}">
        <p14:creationId xmlns:p14="http://schemas.microsoft.com/office/powerpoint/2010/main" val="2341960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0" y="188913"/>
            <a:ext cx="914399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ru-RU" altLang="ru-RU" sz="2000" b="1" dirty="0">
                <a:latin typeface="Times New Roman" panose="02020603050405020304" pitchFamily="18" charset="0"/>
                <a:cs typeface="Times New Roman" panose="02020603050405020304" pitchFamily="18" charset="0"/>
              </a:rPr>
              <a:t>   </a:t>
            </a:r>
            <a:r>
              <a:rPr lang="ru-RU" altLang="ru-RU" sz="2000" b="1" u="sng" dirty="0">
                <a:solidFill>
                  <a:srgbClr val="C00000"/>
                </a:solidFill>
                <a:latin typeface="Times New Roman" panose="02020603050405020304" pitchFamily="18" charset="0"/>
                <a:cs typeface="Times New Roman" panose="02020603050405020304" pitchFamily="18" charset="0"/>
              </a:rPr>
              <a:t>Затраты времени</a:t>
            </a:r>
            <a:r>
              <a:rPr lang="ru-RU" altLang="ru-RU" sz="2000" b="1" dirty="0">
                <a:solidFill>
                  <a:srgbClr val="C00000"/>
                </a:solidFill>
                <a:latin typeface="Times New Roman" panose="02020603050405020304" pitchFamily="18" charset="0"/>
                <a:cs typeface="Times New Roman" panose="02020603050405020304" pitchFamily="18" charset="0"/>
              </a:rPr>
              <a:t>, </a:t>
            </a:r>
            <a:r>
              <a:rPr lang="ru-RU" altLang="ru-RU" sz="2000" b="1" dirty="0">
                <a:latin typeface="Times New Roman" panose="02020603050405020304" pitchFamily="18" charset="0"/>
                <a:cs typeface="Times New Roman" panose="02020603050405020304" pitchFamily="18" charset="0"/>
              </a:rPr>
              <a:t>требующиеся на выполнение конкретного объема работ, зависят от влияния многочисленных производственных факторов: вида и объема работ, формы организации технологического процесса и степени его механизации, численности рабочих и уровня их квалификации и др. Единицей измерения продолжительности служат час, смена, день.</a:t>
            </a:r>
          </a:p>
          <a:p>
            <a:pPr eaLnBrk="1" hangingPunct="1"/>
            <a:endParaRPr lang="ru-RU" altLang="ru-RU" sz="2000" b="1" dirty="0">
              <a:latin typeface="Times New Roman" panose="02020603050405020304" pitchFamily="18" charset="0"/>
              <a:cs typeface="Times New Roman" panose="02020603050405020304" pitchFamily="18" charset="0"/>
            </a:endParaRPr>
          </a:p>
          <a:p>
            <a:pPr eaLnBrk="1" hangingPunct="1"/>
            <a:r>
              <a:rPr lang="ru-RU" altLang="ru-RU" sz="2000" b="1" dirty="0">
                <a:latin typeface="Times New Roman" panose="02020603050405020304" pitchFamily="18" charset="0"/>
                <a:cs typeface="Times New Roman" panose="02020603050405020304" pitchFamily="18" charset="0"/>
              </a:rPr>
              <a:t>  Для экономической оценки вариантов производства работ при составлении ППР, когда продолжительность сравниваемых процессов принимают одинаковой, пользуются формулой</a:t>
            </a:r>
            <a:r>
              <a:rPr lang="ru-RU" altLang="ru-RU" sz="2000" b="1" dirty="0" smtClean="0">
                <a:latin typeface="Times New Roman" panose="02020603050405020304" pitchFamily="18" charset="0"/>
                <a:cs typeface="Times New Roman" panose="02020603050405020304" pitchFamily="18" charset="0"/>
              </a:rPr>
              <a:t>:</a:t>
            </a:r>
          </a:p>
          <a:p>
            <a:pPr eaLnBrk="1" hangingPunct="1"/>
            <a:endParaRPr lang="ru-RU" altLang="ru-RU" sz="2000" b="1" i="1" dirty="0">
              <a:latin typeface="Times New Roman" panose="02020603050405020304" pitchFamily="18" charset="0"/>
              <a:cs typeface="Times New Roman" panose="02020603050405020304" pitchFamily="18" charset="0"/>
            </a:endParaRPr>
          </a:p>
          <a:p>
            <a:pPr eaLnBrk="1" hangingPunct="1"/>
            <a:r>
              <a:rPr lang="ru-RU" altLang="ru-RU" sz="2000" b="1" i="1" dirty="0">
                <a:latin typeface="Times New Roman" panose="02020603050405020304" pitchFamily="18" charset="0"/>
                <a:cs typeface="Times New Roman" panose="02020603050405020304" pitchFamily="18" charset="0"/>
              </a:rPr>
              <a:t>                                            ЭП=(С1-С2)+</a:t>
            </a:r>
            <a:r>
              <a:rPr lang="ru-RU" altLang="ru-RU" sz="2000" b="1" i="1" dirty="0" err="1">
                <a:latin typeface="Times New Roman" panose="02020603050405020304" pitchFamily="18" charset="0"/>
                <a:cs typeface="Times New Roman" panose="02020603050405020304" pitchFamily="18" charset="0"/>
              </a:rPr>
              <a:t>Ен</a:t>
            </a:r>
            <a:r>
              <a:rPr lang="ru-RU" altLang="ru-RU" sz="2000" b="1" i="1" dirty="0">
                <a:latin typeface="Times New Roman" panose="02020603050405020304" pitchFamily="18" charset="0"/>
                <a:cs typeface="Times New Roman" panose="02020603050405020304" pitchFamily="18" charset="0"/>
              </a:rPr>
              <a:t>(К1-К2)</a:t>
            </a:r>
            <a:r>
              <a:rPr lang="ru-RU" altLang="ru-RU" sz="2000" b="1" dirty="0">
                <a:latin typeface="Times New Roman" panose="02020603050405020304" pitchFamily="18" charset="0"/>
                <a:cs typeface="Times New Roman" panose="02020603050405020304" pitchFamily="18" charset="0"/>
              </a:rPr>
              <a:t> </a:t>
            </a:r>
          </a:p>
          <a:p>
            <a:pPr eaLnBrk="1" hangingPunct="1"/>
            <a:endParaRPr lang="ru-RU" altLang="ru-RU" sz="2000" b="1" dirty="0">
              <a:latin typeface="Times New Roman" panose="02020603050405020304" pitchFamily="18" charset="0"/>
              <a:cs typeface="Times New Roman" panose="02020603050405020304" pitchFamily="18" charset="0"/>
            </a:endParaRPr>
          </a:p>
          <a:p>
            <a:pPr eaLnBrk="1" hangingPunct="1"/>
            <a:r>
              <a:rPr lang="ru-RU" altLang="ru-RU" sz="2000" b="1" dirty="0">
                <a:latin typeface="Times New Roman" panose="02020603050405020304" pitchFamily="18" charset="0"/>
                <a:cs typeface="Times New Roman" panose="02020603050405020304" pitchFamily="18" charset="0"/>
              </a:rPr>
              <a:t>   Если применение одного метода позволяет сократить продолжительность строительства, необходимо также учитывать результаты (эффект) от досрочного ввода объекта и сокращения накладных расходов в той их части, которая зависит от сроков работ.</a:t>
            </a:r>
          </a:p>
        </p:txBody>
      </p:sp>
    </p:spTree>
    <p:extLst>
      <p:ext uri="{BB962C8B-B14F-4D97-AF65-F5344CB8AC3E}">
        <p14:creationId xmlns:p14="http://schemas.microsoft.com/office/powerpoint/2010/main" val="1501556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1800" y="260648"/>
            <a:ext cx="6362622" cy="1016074"/>
          </a:xfrm>
        </p:spPr>
        <p:txBody>
          <a:bodyPr anchor="t"/>
          <a:lstStyle/>
          <a:p>
            <a:pPr>
              <a:lnSpc>
                <a:spcPct val="100000"/>
              </a:lnSpc>
            </a:pPr>
            <a:r>
              <a:rPr lang="ru-RU" sz="2800" b="1" dirty="0">
                <a:solidFill>
                  <a:srgbClr val="C00000"/>
                </a:solidFill>
                <a:effectLst/>
                <a:latin typeface="Times New Roman" panose="02020603050405020304" pitchFamily="18" charset="0"/>
                <a:cs typeface="Times New Roman" panose="02020603050405020304" pitchFamily="18" charset="0"/>
              </a:rPr>
              <a:t>1</a:t>
            </a:r>
            <a:r>
              <a:rPr lang="ru-RU" sz="2800" b="1" dirty="0" smtClean="0">
                <a:solidFill>
                  <a:srgbClr val="C00000"/>
                </a:solidFill>
                <a:effectLst/>
                <a:latin typeface="Times New Roman" panose="02020603050405020304" pitchFamily="18" charset="0"/>
                <a:cs typeface="Times New Roman" panose="02020603050405020304" pitchFamily="18" charset="0"/>
              </a:rPr>
              <a:t>. Понятие </a:t>
            </a:r>
            <a:r>
              <a:rPr lang="ru-RU" sz="2800" b="1" dirty="0">
                <a:solidFill>
                  <a:srgbClr val="C00000"/>
                </a:solidFill>
                <a:effectLst/>
                <a:latin typeface="Times New Roman" panose="02020603050405020304" pitchFamily="18" charset="0"/>
                <a:cs typeface="Times New Roman" panose="02020603050405020304" pitchFamily="18" charset="0"/>
              </a:rPr>
              <a:t>анализа технологических аспектов предприятия в менеджменте</a:t>
            </a:r>
          </a:p>
        </p:txBody>
      </p:sp>
      <p:sp>
        <p:nvSpPr>
          <p:cNvPr id="3" name="Объект 2"/>
          <p:cNvSpPr>
            <a:spLocks noGrp="1"/>
          </p:cNvSpPr>
          <p:nvPr>
            <p:ph idx="1"/>
          </p:nvPr>
        </p:nvSpPr>
        <p:spPr>
          <a:xfrm>
            <a:off x="107504" y="2276872"/>
            <a:ext cx="8712968" cy="3920785"/>
          </a:xfrm>
        </p:spPr>
        <p:txBody>
          <a:bodyPr>
            <a:normAutofit/>
          </a:bodyPr>
          <a:lstStyle/>
          <a:p>
            <a:pPr marL="0" indent="0" algn="just">
              <a:lnSpc>
                <a:spcPct val="150000"/>
              </a:lnSpc>
              <a:buNone/>
            </a:pPr>
            <a:r>
              <a:rPr lang="ru-RU" sz="2000" b="1" dirty="0" smtClean="0">
                <a:solidFill>
                  <a:schemeClr val="tx1"/>
                </a:solidFill>
                <a:latin typeface="Times New Roman" panose="02020603050405020304" pitchFamily="18" charset="0"/>
                <a:cs typeface="Times New Roman" panose="02020603050405020304" pitchFamily="18" charset="0"/>
              </a:rPr>
              <a:t>Служит </a:t>
            </a:r>
            <a:r>
              <a:rPr lang="ru-RU" sz="2000" b="1" dirty="0">
                <a:solidFill>
                  <a:schemeClr val="tx1"/>
                </a:solidFill>
                <a:latin typeface="Times New Roman" panose="02020603050405020304" pitchFamily="18" charset="0"/>
                <a:cs typeface="Times New Roman" panose="02020603050405020304" pitchFamily="18" charset="0"/>
              </a:rPr>
              <a:t>для оценки обладания предприятием внутренними силами </a:t>
            </a:r>
            <a:r>
              <a:rPr lang="ru-RU" sz="2000" b="1" dirty="0" smtClean="0">
                <a:solidFill>
                  <a:schemeClr val="tx1"/>
                </a:solidFill>
                <a:latin typeface="Times New Roman" panose="02020603050405020304" pitchFamily="18" charset="0"/>
                <a:cs typeface="Times New Roman" panose="02020603050405020304" pitchFamily="18" charset="0"/>
              </a:rPr>
              <a:t>для воспользования </a:t>
            </a:r>
            <a:r>
              <a:rPr lang="ru-RU" sz="2000" b="1" dirty="0">
                <a:solidFill>
                  <a:schemeClr val="tx1"/>
                </a:solidFill>
                <a:latin typeface="Times New Roman" panose="02020603050405020304" pitchFamily="18" charset="0"/>
                <a:cs typeface="Times New Roman" panose="02020603050405020304" pitchFamily="18" charset="0"/>
              </a:rPr>
              <a:t>возможностями и внутренних слабостей, которые могут осложнять будущие проблемы, связанные с внешними опасностями. </a:t>
            </a:r>
            <a:r>
              <a:rPr lang="ru-RU" sz="2000" b="1" dirty="0" smtClean="0">
                <a:solidFill>
                  <a:schemeClr val="tx1"/>
                </a:solidFill>
                <a:latin typeface="Times New Roman" panose="02020603050405020304" pitchFamily="18" charset="0"/>
                <a:cs typeface="Times New Roman" panose="02020603050405020304" pitchFamily="18" charset="0"/>
              </a:rPr>
              <a:t>Управленческое обследование основано </a:t>
            </a:r>
            <a:r>
              <a:rPr lang="ru-RU" sz="2000" b="1" dirty="0">
                <a:solidFill>
                  <a:schemeClr val="tx1"/>
                </a:solidFill>
                <a:latin typeface="Times New Roman" panose="02020603050405020304" pitchFamily="18" charset="0"/>
                <a:cs typeface="Times New Roman" panose="02020603050405020304" pitchFamily="18" charset="0"/>
              </a:rPr>
              <a:t>на комплексном исследовании различных функциональных зон </a:t>
            </a:r>
            <a:r>
              <a:rPr lang="ru-RU" sz="2000" b="1" dirty="0" smtClean="0">
                <a:solidFill>
                  <a:schemeClr val="tx1"/>
                </a:solidFill>
                <a:latin typeface="Times New Roman" panose="02020603050405020304" pitchFamily="18" charset="0"/>
                <a:cs typeface="Times New Roman" panose="02020603050405020304" pitchFamily="18" charset="0"/>
              </a:rPr>
              <a:t>организации: маркетинг, </a:t>
            </a:r>
            <a:r>
              <a:rPr lang="ru-RU" sz="2000" b="1" dirty="0">
                <a:solidFill>
                  <a:schemeClr val="tx1"/>
                </a:solidFill>
                <a:latin typeface="Times New Roman" panose="02020603050405020304" pitchFamily="18" charset="0"/>
                <a:cs typeface="Times New Roman" panose="02020603050405020304" pitchFamily="18" charset="0"/>
              </a:rPr>
              <a:t>финансы (</a:t>
            </a:r>
            <a:r>
              <a:rPr lang="ru-RU" sz="2000" b="1" dirty="0" err="1">
                <a:solidFill>
                  <a:schemeClr val="tx1"/>
                </a:solidFill>
                <a:latin typeface="Times New Roman" panose="02020603050405020304" pitchFamily="18" charset="0"/>
                <a:cs typeface="Times New Roman" panose="02020603050405020304" pitchFamily="18" charset="0"/>
              </a:rPr>
              <a:t>бух.учет</a:t>
            </a:r>
            <a:r>
              <a:rPr lang="ru-RU" sz="2000" b="1" dirty="0">
                <a:solidFill>
                  <a:schemeClr val="tx1"/>
                </a:solidFill>
                <a:latin typeface="Times New Roman" panose="02020603050405020304" pitchFamily="18" charset="0"/>
                <a:cs typeface="Times New Roman" panose="02020603050405020304" pitchFamily="18" charset="0"/>
              </a:rPr>
              <a:t>), производство, персонал, организационная культура и имидж организации.</a:t>
            </a:r>
          </a:p>
          <a:p>
            <a:pPr>
              <a:lnSpc>
                <a:spcPct val="150000"/>
              </a:lnSpc>
            </a:pPr>
            <a:endParaRPr lang="ru-RU" sz="2000" b="1" dirty="0">
              <a:solidFill>
                <a:schemeClr val="tx1"/>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3" y="620688"/>
            <a:ext cx="3038572" cy="1585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183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735"/>
            <a:ext cx="9144000" cy="954993"/>
          </a:xfrm>
        </p:spPr>
        <p:txBody>
          <a:bodyPr anchor="t"/>
          <a:lstStyle/>
          <a:p>
            <a:pPr>
              <a:lnSpc>
                <a:spcPct val="100000"/>
              </a:lnSpc>
            </a:pPr>
            <a:r>
              <a:rPr lang="ru-RU" sz="2800" b="1" dirty="0" smtClean="0">
                <a:solidFill>
                  <a:srgbClr val="C00000"/>
                </a:solidFill>
                <a:effectLst/>
                <a:latin typeface="Times New Roman" panose="02020603050405020304" pitchFamily="18" charset="0"/>
                <a:cs typeface="Times New Roman" panose="02020603050405020304" pitchFamily="18" charset="0"/>
              </a:rPr>
              <a:t>1. Зона </a:t>
            </a:r>
            <a:r>
              <a:rPr lang="ru-RU" sz="2800" b="1" dirty="0">
                <a:solidFill>
                  <a:srgbClr val="C00000"/>
                </a:solidFill>
                <a:effectLst/>
                <a:latin typeface="Times New Roman" panose="02020603050405020304" pitchFamily="18" charset="0"/>
                <a:cs typeface="Times New Roman" panose="02020603050405020304" pitchFamily="18" charset="0"/>
              </a:rPr>
              <a:t>маркетинга </a:t>
            </a:r>
            <a:r>
              <a:rPr lang="ru-RU" sz="2800" b="1" dirty="0" smtClean="0">
                <a:solidFill>
                  <a:srgbClr val="C00000"/>
                </a:solidFill>
                <a:effectLst/>
                <a:latin typeface="Times New Roman" panose="02020603050405020304" pitchFamily="18" charset="0"/>
                <a:cs typeface="Times New Roman" panose="02020603050405020304" pitchFamily="18" charset="0"/>
              </a:rPr>
              <a:t>выделяет </a:t>
            </a:r>
            <a:r>
              <a:rPr lang="ru-RU" sz="2800" b="1" dirty="0">
                <a:solidFill>
                  <a:srgbClr val="C00000"/>
                </a:solidFill>
                <a:effectLst/>
                <a:latin typeface="Times New Roman" panose="02020603050405020304" pitchFamily="18" charset="0"/>
                <a:cs typeface="Times New Roman" panose="02020603050405020304" pitchFamily="18" charset="0"/>
              </a:rPr>
              <a:t>7 элементов </a:t>
            </a:r>
            <a:r>
              <a:rPr lang="ru-RU" sz="2800" b="1" dirty="0" smtClean="0">
                <a:solidFill>
                  <a:srgbClr val="C00000"/>
                </a:solidFill>
                <a:effectLst/>
                <a:latin typeface="Times New Roman" panose="02020603050405020304" pitchFamily="18" charset="0"/>
                <a:cs typeface="Times New Roman" panose="02020603050405020304" pitchFamily="18" charset="0"/>
              </a:rPr>
              <a:t>использования</a:t>
            </a:r>
            <a:r>
              <a:rPr lang="ru-RU" sz="2800" b="1" dirty="0" smtClean="0">
                <a:solidFill>
                  <a:srgbClr val="C00000"/>
                </a:solidFill>
                <a:effectLst/>
                <a:latin typeface="Times New Roman" panose="02020603050405020304" pitchFamily="18" charset="0"/>
                <a:cs typeface="Times New Roman" panose="02020603050405020304" pitchFamily="18" charset="0"/>
              </a:rPr>
              <a:t>:</a:t>
            </a:r>
            <a:endParaRPr lang="ru-RU" sz="2800" b="1" dirty="0">
              <a:solidFill>
                <a:srgbClr val="C00000"/>
              </a:solidFill>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1971" y="980728"/>
            <a:ext cx="8820472" cy="2808312"/>
          </a:xfrm>
        </p:spPr>
        <p:txBody>
          <a:bodyPr>
            <a:normAutofit/>
          </a:bodyPr>
          <a:lstStyle/>
          <a:p>
            <a:pPr marL="0" indent="0">
              <a:spcBef>
                <a:spcPts val="0"/>
              </a:spcBef>
              <a:buNone/>
            </a:pPr>
            <a:r>
              <a:rPr lang="ru-RU" b="1" dirty="0" smtClean="0">
                <a:solidFill>
                  <a:schemeClr val="tx1"/>
                </a:solidFill>
                <a:latin typeface="Times New Roman" panose="02020603050405020304" pitchFamily="18" charset="0"/>
                <a:cs typeface="Times New Roman" panose="02020603050405020304" pitchFamily="18" charset="0"/>
              </a:rPr>
              <a:t>а</a:t>
            </a:r>
            <a:r>
              <a:rPr lang="ru-RU" b="1" dirty="0">
                <a:solidFill>
                  <a:schemeClr val="tx1"/>
                </a:solidFill>
                <a:latin typeface="Times New Roman" panose="02020603050405020304" pitchFamily="18" charset="0"/>
                <a:cs typeface="Times New Roman" panose="02020603050405020304" pitchFamily="18" charset="0"/>
              </a:rPr>
              <a:t>) доля рынка и </a:t>
            </a:r>
            <a:r>
              <a:rPr lang="ru-RU" b="1" dirty="0" smtClean="0">
                <a:solidFill>
                  <a:schemeClr val="tx1"/>
                </a:solidFill>
                <a:latin typeface="Times New Roman" panose="02020603050405020304" pitchFamily="18" charset="0"/>
                <a:cs typeface="Times New Roman" panose="02020603050405020304" pitchFamily="18" charset="0"/>
              </a:rPr>
              <a:t>конкурентоспособность</a:t>
            </a:r>
          </a:p>
          <a:p>
            <a:pPr marL="0" indent="0">
              <a:spcBef>
                <a:spcPts val="0"/>
              </a:spcBef>
              <a:buNone/>
            </a:pPr>
            <a:r>
              <a:rPr lang="ru-RU" b="1" dirty="0" smtClean="0">
                <a:solidFill>
                  <a:schemeClr val="tx1"/>
                </a:solidFill>
                <a:latin typeface="Times New Roman" panose="02020603050405020304" pitchFamily="18" charset="0"/>
                <a:cs typeface="Times New Roman" panose="02020603050405020304" pitchFamily="18" charset="0"/>
              </a:rPr>
              <a:t>б</a:t>
            </a:r>
            <a:r>
              <a:rPr lang="ru-RU" b="1" dirty="0">
                <a:solidFill>
                  <a:schemeClr val="tx1"/>
                </a:solidFill>
                <a:latin typeface="Times New Roman" panose="02020603050405020304" pitchFamily="18" charset="0"/>
                <a:cs typeface="Times New Roman" panose="02020603050405020304" pitchFamily="18" charset="0"/>
              </a:rPr>
              <a:t>) разнообразие и качество </a:t>
            </a:r>
            <a:r>
              <a:rPr lang="ru-RU" b="1" dirty="0" smtClean="0">
                <a:solidFill>
                  <a:schemeClr val="tx1"/>
                </a:solidFill>
                <a:latin typeface="Times New Roman" panose="02020603050405020304" pitchFamily="18" charset="0"/>
                <a:cs typeface="Times New Roman" panose="02020603050405020304" pitchFamily="18" charset="0"/>
              </a:rPr>
              <a:t>ассортимента</a:t>
            </a:r>
          </a:p>
          <a:p>
            <a:pPr marL="0" indent="0">
              <a:spcBef>
                <a:spcPts val="0"/>
              </a:spcBef>
              <a:buNone/>
            </a:pPr>
            <a:r>
              <a:rPr lang="ru-RU" b="1" dirty="0" smtClean="0">
                <a:solidFill>
                  <a:schemeClr val="tx1"/>
                </a:solidFill>
                <a:latin typeface="Times New Roman" panose="02020603050405020304" pitchFamily="18" charset="0"/>
                <a:cs typeface="Times New Roman" panose="02020603050405020304" pitchFamily="18" charset="0"/>
              </a:rPr>
              <a:t>в</a:t>
            </a:r>
            <a:r>
              <a:rPr lang="ru-RU" b="1" dirty="0">
                <a:solidFill>
                  <a:schemeClr val="tx1"/>
                </a:solidFill>
                <a:latin typeface="Times New Roman" panose="02020603050405020304" pitchFamily="18" charset="0"/>
                <a:cs typeface="Times New Roman" panose="02020603050405020304" pitchFamily="18" charset="0"/>
              </a:rPr>
              <a:t>) рыночная </a:t>
            </a:r>
            <a:r>
              <a:rPr lang="ru-RU" b="1" dirty="0" smtClean="0">
                <a:solidFill>
                  <a:schemeClr val="tx1"/>
                </a:solidFill>
                <a:latin typeface="Times New Roman" panose="02020603050405020304" pitchFamily="18" charset="0"/>
                <a:cs typeface="Times New Roman" panose="02020603050405020304" pitchFamily="18" charset="0"/>
              </a:rPr>
              <a:t>демография</a:t>
            </a:r>
          </a:p>
          <a:p>
            <a:pPr marL="0" indent="0">
              <a:spcBef>
                <a:spcPts val="0"/>
              </a:spcBef>
              <a:buNone/>
            </a:pPr>
            <a:r>
              <a:rPr lang="ru-RU" b="1" dirty="0" smtClean="0">
                <a:solidFill>
                  <a:schemeClr val="tx1"/>
                </a:solidFill>
                <a:latin typeface="Times New Roman" panose="02020603050405020304" pitchFamily="18" charset="0"/>
                <a:cs typeface="Times New Roman" panose="02020603050405020304" pitchFamily="18" charset="0"/>
              </a:rPr>
              <a:t>г</a:t>
            </a:r>
            <a:r>
              <a:rPr lang="ru-RU" b="1" dirty="0">
                <a:solidFill>
                  <a:schemeClr val="tx1"/>
                </a:solidFill>
                <a:latin typeface="Times New Roman" panose="02020603050405020304" pitchFamily="18" charset="0"/>
                <a:cs typeface="Times New Roman" panose="02020603050405020304" pitchFamily="18" charset="0"/>
              </a:rPr>
              <a:t>) рыночные исследования и </a:t>
            </a:r>
            <a:r>
              <a:rPr lang="ru-RU" b="1" dirty="0" smtClean="0">
                <a:solidFill>
                  <a:schemeClr val="tx1"/>
                </a:solidFill>
                <a:latin typeface="Times New Roman" panose="02020603050405020304" pitchFamily="18" charset="0"/>
                <a:cs typeface="Times New Roman" panose="02020603050405020304" pitchFamily="18" charset="0"/>
              </a:rPr>
              <a:t>разработки</a:t>
            </a:r>
            <a:endParaRPr lang="ru-RU" b="1" dirty="0">
              <a:solidFill>
                <a:schemeClr val="tx1"/>
              </a:solidFill>
              <a:latin typeface="Times New Roman" panose="02020603050405020304" pitchFamily="18" charset="0"/>
              <a:cs typeface="Times New Roman" panose="02020603050405020304" pitchFamily="18" charset="0"/>
            </a:endParaRPr>
          </a:p>
          <a:p>
            <a:pPr marL="0" indent="0" algn="just">
              <a:spcBef>
                <a:spcPts val="0"/>
              </a:spcBef>
              <a:buNone/>
            </a:pPr>
            <a:r>
              <a:rPr lang="ru-RU" b="1" dirty="0">
                <a:solidFill>
                  <a:schemeClr val="tx1"/>
                </a:solidFill>
                <a:latin typeface="Times New Roman" panose="02020603050405020304" pitchFamily="18" charset="0"/>
                <a:cs typeface="Times New Roman" panose="02020603050405020304" pitchFamily="18" charset="0"/>
              </a:rPr>
              <a:t>д) предпродажное и послепродажное обслуживание </a:t>
            </a:r>
            <a:r>
              <a:rPr lang="ru-RU" b="1" dirty="0" smtClean="0">
                <a:solidFill>
                  <a:schemeClr val="tx1"/>
                </a:solidFill>
                <a:latin typeface="Times New Roman" panose="02020603050405020304" pitchFamily="18" charset="0"/>
                <a:cs typeface="Times New Roman" panose="02020603050405020304" pitchFamily="18" charset="0"/>
              </a:rPr>
              <a:t>клиентов</a:t>
            </a:r>
            <a:endParaRPr lang="ru-RU" b="1" dirty="0">
              <a:solidFill>
                <a:schemeClr val="tx1"/>
              </a:solidFill>
              <a:latin typeface="Times New Roman" panose="02020603050405020304" pitchFamily="18" charset="0"/>
              <a:cs typeface="Times New Roman" panose="02020603050405020304" pitchFamily="18" charset="0"/>
            </a:endParaRPr>
          </a:p>
          <a:p>
            <a:pPr marL="0" indent="0">
              <a:spcBef>
                <a:spcPts val="0"/>
              </a:spcBef>
              <a:buNone/>
            </a:pPr>
            <a:r>
              <a:rPr lang="ru-RU" b="1" dirty="0">
                <a:solidFill>
                  <a:schemeClr val="tx1"/>
                </a:solidFill>
                <a:latin typeface="Times New Roman" panose="02020603050405020304" pitchFamily="18" charset="0"/>
                <a:cs typeface="Times New Roman" panose="02020603050405020304" pitchFamily="18" charset="0"/>
              </a:rPr>
              <a:t>е) сбыт, реклама, продвижение </a:t>
            </a:r>
            <a:r>
              <a:rPr lang="ru-RU" b="1" dirty="0" smtClean="0">
                <a:solidFill>
                  <a:schemeClr val="tx1"/>
                </a:solidFill>
                <a:latin typeface="Times New Roman" panose="02020603050405020304" pitchFamily="18" charset="0"/>
                <a:cs typeface="Times New Roman" panose="02020603050405020304" pitchFamily="18" charset="0"/>
              </a:rPr>
              <a:t>товара</a:t>
            </a:r>
            <a:endParaRPr lang="ru-RU" b="1" dirty="0">
              <a:solidFill>
                <a:schemeClr val="tx1"/>
              </a:solidFill>
              <a:latin typeface="Times New Roman" panose="02020603050405020304" pitchFamily="18" charset="0"/>
              <a:cs typeface="Times New Roman" panose="02020603050405020304" pitchFamily="18" charset="0"/>
            </a:endParaRPr>
          </a:p>
          <a:p>
            <a:pPr marL="0" indent="0">
              <a:spcBef>
                <a:spcPts val="0"/>
              </a:spcBef>
              <a:buNone/>
            </a:pPr>
            <a:r>
              <a:rPr lang="ru-RU" b="1" dirty="0">
                <a:solidFill>
                  <a:schemeClr val="tx1"/>
                </a:solidFill>
                <a:latin typeface="Times New Roman" panose="02020603050405020304" pitchFamily="18" charset="0"/>
                <a:cs typeface="Times New Roman" panose="02020603050405020304" pitchFamily="18" charset="0"/>
              </a:rPr>
              <a:t>ж) </a:t>
            </a:r>
            <a:r>
              <a:rPr lang="ru-RU" b="1" dirty="0" smtClean="0">
                <a:solidFill>
                  <a:schemeClr val="tx1"/>
                </a:solidFill>
                <a:latin typeface="Times New Roman" panose="02020603050405020304" pitchFamily="18" charset="0"/>
                <a:cs typeface="Times New Roman" panose="02020603050405020304" pitchFamily="18" charset="0"/>
              </a:rPr>
              <a:t>прибыль</a:t>
            </a:r>
          </a:p>
          <a:p>
            <a:pPr>
              <a:spcBef>
                <a:spcPts val="0"/>
              </a:spcBef>
            </a:pP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133672" y="3645024"/>
            <a:ext cx="8229600" cy="720080"/>
          </a:xfrm>
          <a:prstGeom prst="rect">
            <a:avLst/>
          </a:prstGeom>
        </p:spPr>
        <p:txBody>
          <a:bodyPr vert="horz" lIns="91440" tIns="45720" rIns="91440" bIns="45720" rtlCol="0" anchor="t">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z="2800" b="1" dirty="0" smtClean="0">
                <a:solidFill>
                  <a:srgbClr val="C00000"/>
                </a:solidFill>
                <a:effectLst/>
                <a:latin typeface="Times New Roman" panose="02020603050405020304" pitchFamily="18" charset="0"/>
                <a:cs typeface="Times New Roman" panose="02020603050405020304" pitchFamily="18" charset="0"/>
              </a:rPr>
              <a:t>2. Финансовое состояние предприятия  (бух. учет)</a:t>
            </a:r>
            <a:endParaRPr lang="ru-RU" sz="2800" b="1" dirty="0">
              <a:solidFill>
                <a:srgbClr val="C00000"/>
              </a:solidFill>
              <a:effectLst/>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a:xfrm>
            <a:off x="0" y="4365104"/>
            <a:ext cx="9144000" cy="19442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just">
              <a:buFont typeface="Arial" pitchFamily="34" charset="0"/>
              <a:buNone/>
            </a:pPr>
            <a:r>
              <a:rPr lang="ru-RU" b="1" dirty="0" smtClean="0">
                <a:solidFill>
                  <a:schemeClr val="tx1"/>
                </a:solidFill>
                <a:latin typeface="Times New Roman" panose="02020603050405020304" pitchFamily="18" charset="0"/>
                <a:cs typeface="Times New Roman" panose="02020603050405020304" pitchFamily="18" charset="0"/>
              </a:rPr>
              <a:t>определяет, какую стратегию руководство выберет на будущее, помогает выявить имеющиеся и потенциально слабые стороны предприятия. Проводится методами финансовой ревизии (трудоемкая работа), требует много времени и привлечения большого числа сотрудников.</a:t>
            </a:r>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2477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387" y="75764"/>
            <a:ext cx="4968552" cy="832956"/>
          </a:xfrm>
        </p:spPr>
        <p:txBody>
          <a:bodyPr anchor="t"/>
          <a:lstStyle/>
          <a:p>
            <a:r>
              <a:rPr lang="ru-RU" sz="2800" b="1" dirty="0">
                <a:solidFill>
                  <a:srgbClr val="C00000"/>
                </a:solidFill>
                <a:effectLst/>
                <a:latin typeface="Times New Roman" panose="02020603050405020304" pitchFamily="18" charset="0"/>
                <a:cs typeface="Times New Roman" panose="02020603050405020304" pitchFamily="18" charset="0"/>
              </a:rPr>
              <a:t>3. </a:t>
            </a:r>
            <a:r>
              <a:rPr lang="ru-RU" sz="2800" b="1" dirty="0" smtClean="0">
                <a:solidFill>
                  <a:srgbClr val="C00000"/>
                </a:solidFill>
                <a:effectLst/>
                <a:latin typeface="Times New Roman" panose="02020603050405020304" pitchFamily="18" charset="0"/>
                <a:cs typeface="Times New Roman" panose="02020603050405020304" pitchFamily="18" charset="0"/>
              </a:rPr>
              <a:t>Производство</a:t>
            </a:r>
            <a:endParaRPr lang="ru-RU" sz="2800" b="1" dirty="0">
              <a:solidFill>
                <a:srgbClr val="C00000"/>
              </a:solidFill>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4786" y="886633"/>
            <a:ext cx="6588224" cy="1827584"/>
          </a:xfrm>
        </p:spPr>
        <p:txBody>
          <a:bodyPr>
            <a:normAutofit fontScale="92500"/>
          </a:bodyPr>
          <a:lstStyle/>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	Постоянный </a:t>
            </a:r>
            <a:r>
              <a:rPr lang="ru-RU" b="1" dirty="0">
                <a:solidFill>
                  <a:schemeClr val="tx1"/>
                </a:solidFill>
                <a:latin typeface="Times New Roman" panose="02020603050405020304" pitchFamily="18" charset="0"/>
                <a:cs typeface="Times New Roman" panose="02020603050405020304" pitchFamily="18" charset="0"/>
              </a:rPr>
              <a:t>анализ управления производством имеет большое значение для своевременной адаптации внутренней структуры предприятия к изменениям во внешнем окружении и выживания в конкурентной среде. </a:t>
            </a:r>
            <a:endParaRPr lang="ru-RU" b="1" dirty="0" smtClean="0">
              <a:solidFill>
                <a:schemeClr val="tx1"/>
              </a:solidFill>
              <a:latin typeface="Times New Roman" panose="02020603050405020304" pitchFamily="18" charset="0"/>
              <a:cs typeface="Times New Roman" panose="02020603050405020304" pitchFamily="18" charset="0"/>
            </a:endParaRPr>
          </a:p>
          <a:p>
            <a:pPr marL="0" indent="0" algn="just">
              <a:buNone/>
            </a:pPr>
            <a:endParaRPr lang="ru-RU" b="1"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426869" y="2400662"/>
            <a:ext cx="6275040" cy="810869"/>
          </a:xfrm>
          <a:prstGeom prst="rect">
            <a:avLst/>
          </a:prstGeom>
        </p:spPr>
        <p:txBody>
          <a:bodyPr vert="horz" lIns="91440" tIns="45720" rIns="91440" bIns="45720" rtlCol="0" anchor="t">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z="2400" b="1" dirty="0" smtClean="0">
                <a:solidFill>
                  <a:srgbClr val="C00000"/>
                </a:solidFill>
                <a:effectLst/>
                <a:latin typeface="Times New Roman" panose="02020603050405020304" pitchFamily="18" charset="0"/>
                <a:cs typeface="Times New Roman" panose="02020603050405020304" pitchFamily="18" charset="0"/>
              </a:rPr>
              <a:t>4. Персонал (людские ресурсы)</a:t>
            </a:r>
            <a:endParaRPr lang="ru-RU" sz="2400" b="1" dirty="0">
              <a:solidFill>
                <a:srgbClr val="C00000"/>
              </a:solidFill>
              <a:effectLst/>
              <a:latin typeface="Times New Roman" panose="02020603050405020304" pitchFamily="18" charset="0"/>
              <a:cs typeface="Times New Roman" panose="02020603050405020304" pitchFamily="18" charset="0"/>
            </a:endParaRPr>
          </a:p>
        </p:txBody>
      </p:sp>
      <p:sp>
        <p:nvSpPr>
          <p:cNvPr id="6" name="Объект 2"/>
          <p:cNvSpPr txBox="1">
            <a:spLocks/>
          </p:cNvSpPr>
          <p:nvPr/>
        </p:nvSpPr>
        <p:spPr>
          <a:xfrm>
            <a:off x="-34163" y="3216803"/>
            <a:ext cx="9061282" cy="331166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just">
              <a:buFont typeface="Arial" pitchFamily="34" charset="0"/>
              <a:buNone/>
            </a:pPr>
            <a:r>
              <a:rPr lang="ru-RU" sz="2000" b="1" dirty="0" smtClean="0">
                <a:solidFill>
                  <a:schemeClr val="tx1"/>
                </a:solidFill>
                <a:latin typeface="Times New Roman" panose="02020603050405020304" pitchFamily="18" charset="0"/>
                <a:cs typeface="Times New Roman" panose="02020603050405020304" pitchFamily="18" charset="0"/>
              </a:rPr>
              <a:t>	Решение многих проблем совершенствования предприятия зависит от обеспечения производства и управления квалифицированными специалистами.</a:t>
            </a:r>
          </a:p>
          <a:p>
            <a:pPr marL="0" indent="0" algn="just">
              <a:buFont typeface="Arial" pitchFamily="34" charset="0"/>
              <a:buNone/>
            </a:pPr>
            <a:r>
              <a:rPr lang="ru-RU" sz="2000" b="1" dirty="0" smtClean="0">
                <a:solidFill>
                  <a:schemeClr val="tx1"/>
                </a:solidFill>
                <a:latin typeface="Times New Roman" panose="02020603050405020304" pitchFamily="18" charset="0"/>
                <a:cs typeface="Times New Roman" panose="02020603050405020304" pitchFamily="18" charset="0"/>
              </a:rPr>
              <a:t>	Исходя из практики, необходимо чтобы каждый работник отчитывался только перед одним руководителем. При этом это число работников должно быть ограниченно. У управляющих на более низком уровне может быть больше подчиненных, т.к. работа этих уровнях более специализирована и менее сложна, чем на высоких уровнях. Норма управляемости - на одного руководителя 5-7 подчиненных.</a:t>
            </a:r>
          </a:p>
          <a:p>
            <a:pPr marL="0" indent="0" algn="just">
              <a:buFont typeface="Arial" pitchFamily="34" charset="0"/>
              <a:buNone/>
            </a:pPr>
            <a:r>
              <a:rPr lang="ru-RU" sz="2000" b="1" dirty="0" smtClean="0">
                <a:solidFill>
                  <a:schemeClr val="tx1"/>
                </a:solidFill>
                <a:latin typeface="Times New Roman" panose="02020603050405020304" pitchFamily="18" charset="0"/>
                <a:cs typeface="Times New Roman" panose="02020603050405020304" pitchFamily="18" charset="0"/>
              </a:rPr>
              <a:t>	Организационная социальная среда состоит из людей: руководителей, подчиненных, неформальных лидеров, коллег.</a:t>
            </a:r>
          </a:p>
          <a:p>
            <a:endParaRPr lang="ru-RU" sz="2000" b="1" dirty="0">
              <a:solidFill>
                <a:schemeClr val="tx1"/>
              </a:solidFill>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3438" y="263264"/>
            <a:ext cx="2463681" cy="273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6473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sharpenSoften amount="-88000"/>
                    </a14:imgEffect>
                    <a14:imgEffect>
                      <a14:brightnessContrast bright="16000" contrast="62000"/>
                    </a14:imgEffect>
                  </a14:imgLayer>
                </a14:imgProps>
              </a:ext>
              <a:ext uri="{28A0092B-C50C-407E-A947-70E740481C1C}">
                <a14:useLocalDpi xmlns:a14="http://schemas.microsoft.com/office/drawing/2010/main" val="0"/>
              </a:ext>
            </a:extLst>
          </a:blip>
          <a:srcRect/>
          <a:stretch>
            <a:fillRect/>
          </a:stretch>
        </p:blipFill>
        <p:spPr bwMode="auto">
          <a:xfrm>
            <a:off x="-107504" y="-963488"/>
            <a:ext cx="9144000" cy="7103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97993" y="-819472"/>
            <a:ext cx="9036496" cy="908720"/>
          </a:xfrm>
        </p:spPr>
        <p:txBody>
          <a:bodyPr anchor="t"/>
          <a:lstStyle/>
          <a:p>
            <a:r>
              <a:rPr lang="ru-RU" sz="2800" b="1" dirty="0">
                <a:solidFill>
                  <a:srgbClr val="C00000"/>
                </a:solidFill>
                <a:effectLst/>
                <a:latin typeface="Times New Roman" panose="02020603050405020304" pitchFamily="18" charset="0"/>
                <a:cs typeface="Times New Roman" panose="02020603050405020304" pitchFamily="18" charset="0"/>
              </a:rPr>
              <a:t>5. Организационная культура и имидж предприятия</a:t>
            </a:r>
          </a:p>
        </p:txBody>
      </p:sp>
      <p:sp>
        <p:nvSpPr>
          <p:cNvPr id="3" name="Объект 2"/>
          <p:cNvSpPr>
            <a:spLocks noGrp="1"/>
          </p:cNvSpPr>
          <p:nvPr>
            <p:ph idx="1"/>
          </p:nvPr>
        </p:nvSpPr>
        <p:spPr>
          <a:xfrm>
            <a:off x="9777" y="548680"/>
            <a:ext cx="8928725" cy="4824536"/>
          </a:xfrm>
        </p:spPr>
        <p:txBody>
          <a:bodyPr>
            <a:normAutofit/>
          </a:bodyPr>
          <a:lstStyle/>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	Организационная культура - целостная система </a:t>
            </a:r>
            <a:r>
              <a:rPr lang="ru-RU" b="1" dirty="0">
                <a:solidFill>
                  <a:schemeClr val="tx1"/>
                </a:solidFill>
                <a:latin typeface="Times New Roman" panose="02020603050405020304" pitchFamily="18" charset="0"/>
                <a:cs typeface="Times New Roman" panose="02020603050405020304" pitchFamily="18" charset="0"/>
              </a:rPr>
              <a:t>выработанных в организации и свойственных ее членам моделей поведения, обычаев, нравов, ожиданий. Культура – результат общественных воздействий, передается и поддерживается главным образом через обучение; внутри предприятия проявляется через поведение</a:t>
            </a:r>
            <a:r>
              <a:rPr lang="ru-RU" b="1" dirty="0" smtClean="0">
                <a:solidFill>
                  <a:schemeClr val="tx1"/>
                </a:solidFill>
                <a:latin typeface="Times New Roman" panose="02020603050405020304" pitchFamily="18" charset="0"/>
                <a:cs typeface="Times New Roman" panose="02020603050405020304" pitchFamily="18" charset="0"/>
              </a:rPr>
              <a:t>. </a:t>
            </a:r>
            <a:r>
              <a:rPr lang="ru-RU" b="1" dirty="0">
                <a:solidFill>
                  <a:schemeClr val="tx1"/>
                </a:solidFill>
                <a:latin typeface="Times New Roman" panose="02020603050405020304" pitchFamily="18" charset="0"/>
                <a:cs typeface="Times New Roman" panose="02020603050405020304" pitchFamily="18" charset="0"/>
              </a:rPr>
              <a:t>Организационная культура складывается из поведения людей в организационной среде.</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	Имидж </a:t>
            </a:r>
            <a:r>
              <a:rPr lang="ru-RU" b="1" dirty="0">
                <a:solidFill>
                  <a:schemeClr val="tx1"/>
                </a:solidFill>
                <a:latin typeface="Times New Roman" panose="02020603050405020304" pitchFamily="18" charset="0"/>
                <a:cs typeface="Times New Roman" panose="02020603050405020304" pitchFamily="18" charset="0"/>
              </a:rPr>
              <a:t>предприятия определяется </a:t>
            </a:r>
            <a:r>
              <a:rPr lang="ru-RU" b="1" dirty="0" smtClean="0">
                <a:solidFill>
                  <a:schemeClr val="tx1"/>
                </a:solidFill>
                <a:latin typeface="Times New Roman" panose="02020603050405020304" pitchFamily="18" charset="0"/>
                <a:cs typeface="Times New Roman" panose="02020603050405020304" pitchFamily="18" charset="0"/>
              </a:rPr>
              <a:t>впечатлением</a:t>
            </a:r>
            <a:r>
              <a:rPr lang="ru-RU" b="1" dirty="0">
                <a:solidFill>
                  <a:schemeClr val="tx1"/>
                </a:solidFill>
                <a:latin typeface="Times New Roman" panose="02020603050405020304" pitchFamily="18" charset="0"/>
                <a:cs typeface="Times New Roman" panose="02020603050405020304" pitchFamily="18" charset="0"/>
              </a:rPr>
              <a:t>, которое создается с помощью сотрудников, клиентов и общением в целом. Культура и имидж предприятия подкрепляется или ослабляется </a:t>
            </a:r>
            <a:r>
              <a:rPr lang="ru-RU" b="1" dirty="0" smtClean="0">
                <a:solidFill>
                  <a:schemeClr val="tx1"/>
                </a:solidFill>
                <a:latin typeface="Times New Roman" panose="02020603050405020304" pitchFamily="18" charset="0"/>
                <a:cs typeface="Times New Roman" panose="02020603050405020304" pitchFamily="18" charset="0"/>
              </a:rPr>
              <a:t>репутацией</a:t>
            </a:r>
            <a:r>
              <a:rPr lang="ru-RU" b="1"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485777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753600" cy="782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109236" y="692696"/>
            <a:ext cx="9143284" cy="5256584"/>
          </a:xfrm>
        </p:spPr>
        <p:txBody>
          <a:bodyPr>
            <a:noAutofit/>
          </a:bodyPr>
          <a:lstStyle/>
          <a:p>
            <a:pPr marL="0" indent="0" algn="just">
              <a:lnSpc>
                <a:spcPct val="150000"/>
              </a:lnSpc>
              <a:buNone/>
            </a:pPr>
            <a:r>
              <a:rPr lang="ru-RU" sz="3200" b="1" dirty="0" smtClean="0">
                <a:solidFill>
                  <a:schemeClr val="tx1"/>
                </a:solidFill>
                <a:latin typeface="Times New Roman" panose="02020603050405020304" pitchFamily="18" charset="0"/>
                <a:cs typeface="Times New Roman" panose="02020603050405020304" pitchFamily="18" charset="0"/>
              </a:rPr>
              <a:t>	Т.О., выявление сильных </a:t>
            </a:r>
            <a:r>
              <a:rPr lang="ru-RU" sz="3200" b="1" dirty="0">
                <a:solidFill>
                  <a:schemeClr val="tx1"/>
                </a:solidFill>
                <a:latin typeface="Times New Roman" panose="02020603050405020304" pitchFamily="18" charset="0"/>
                <a:cs typeface="Times New Roman" panose="02020603050405020304" pitchFamily="18" charset="0"/>
              </a:rPr>
              <a:t>и </a:t>
            </a:r>
            <a:r>
              <a:rPr lang="ru-RU" sz="3200" b="1" dirty="0" smtClean="0">
                <a:solidFill>
                  <a:schemeClr val="tx1"/>
                </a:solidFill>
                <a:latin typeface="Times New Roman" panose="02020603050405020304" pitchFamily="18" charset="0"/>
                <a:cs typeface="Times New Roman" panose="02020603050405020304" pitchFamily="18" charset="0"/>
              </a:rPr>
              <a:t>слабых </a:t>
            </a:r>
            <a:r>
              <a:rPr lang="ru-RU" sz="3200" b="1" dirty="0">
                <a:solidFill>
                  <a:schemeClr val="tx1"/>
                </a:solidFill>
                <a:latin typeface="Times New Roman" panose="02020603050405020304" pitchFamily="18" charset="0"/>
                <a:cs typeface="Times New Roman" panose="02020603050405020304" pitchFamily="18" charset="0"/>
              </a:rPr>
              <a:t>сторон </a:t>
            </a:r>
            <a:r>
              <a:rPr lang="ru-RU" sz="3200" b="1" dirty="0" smtClean="0">
                <a:solidFill>
                  <a:schemeClr val="tx1"/>
                </a:solidFill>
                <a:latin typeface="Times New Roman" panose="02020603050405020304" pitchFamily="18" charset="0"/>
                <a:cs typeface="Times New Roman" panose="02020603050405020304" pitchFamily="18" charset="0"/>
              </a:rPr>
              <a:t>предприятия по </a:t>
            </a:r>
            <a:r>
              <a:rPr lang="ru-RU" sz="3200" b="1" dirty="0">
                <a:solidFill>
                  <a:schemeClr val="tx1"/>
                </a:solidFill>
                <a:latin typeface="Times New Roman" panose="02020603050405020304" pitchFamily="18" charset="0"/>
                <a:cs typeface="Times New Roman" panose="02020603050405020304" pitchFamily="18" charset="0"/>
              </a:rPr>
              <a:t>степени </a:t>
            </a:r>
            <a:r>
              <a:rPr lang="ru-RU" sz="3200" b="1" dirty="0" smtClean="0">
                <a:solidFill>
                  <a:schemeClr val="tx1"/>
                </a:solidFill>
                <a:latin typeface="Times New Roman" panose="02020603050405020304" pitchFamily="18" charset="0"/>
                <a:cs typeface="Times New Roman" panose="02020603050405020304" pitchFamily="18" charset="0"/>
              </a:rPr>
              <a:t>важности помогает определить </a:t>
            </a:r>
            <a:r>
              <a:rPr lang="ru-RU" sz="3200" b="1" dirty="0">
                <a:solidFill>
                  <a:schemeClr val="tx1"/>
                </a:solidFill>
                <a:latin typeface="Times New Roman" panose="02020603050405020304" pitchFamily="18" charset="0"/>
                <a:cs typeface="Times New Roman" panose="02020603050405020304" pitchFamily="18" charset="0"/>
              </a:rPr>
              <a:t>функциональные зоны, требующие немедленного вмешательства или могущие подождать, а также те, на которые можно опереться при разработке и реализации стратегии предприятия.</a:t>
            </a:r>
          </a:p>
        </p:txBody>
      </p:sp>
    </p:spTree>
    <p:extLst>
      <p:ext uri="{BB962C8B-B14F-4D97-AF65-F5344CB8AC3E}">
        <p14:creationId xmlns:p14="http://schemas.microsoft.com/office/powerpoint/2010/main" val="32153183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529</TotalTime>
  <Words>769</Words>
  <Application>Microsoft Office PowerPoint</Application>
  <PresentationFormat>Экран (4:3)</PresentationFormat>
  <Paragraphs>61</Paragraphs>
  <Slides>12</Slides>
  <Notes>2</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12</vt:i4>
      </vt:variant>
    </vt:vector>
  </HeadingPairs>
  <TitlesOfParts>
    <vt:vector size="21" baseType="lpstr">
      <vt:lpstr>Arial</vt:lpstr>
      <vt:lpstr>Calibri</vt:lpstr>
      <vt:lpstr>Century Gothic</vt:lpstr>
      <vt:lpstr>Courier New</vt:lpstr>
      <vt:lpstr>Palatino Linotype</vt:lpstr>
      <vt:lpstr>Tahoma</vt:lpstr>
      <vt:lpstr>Times New Roman</vt:lpstr>
      <vt:lpstr>Исполнительная</vt:lpstr>
      <vt:lpstr>Microsoft Equation 3.0</vt:lpstr>
      <vt:lpstr>Лекция №05</vt:lpstr>
      <vt:lpstr>Анализ технологических аспектов строительных фирм</vt:lpstr>
      <vt:lpstr>Цель работы: исследование методики проведения анализа технологических аспектов (сильных и слабых сторон) предприятия строительных компаний. </vt:lpstr>
      <vt:lpstr>Презентация PowerPoint</vt:lpstr>
      <vt:lpstr>Презентация PowerPoint</vt:lpstr>
      <vt:lpstr>Презентация PowerPoint</vt:lpstr>
      <vt:lpstr>Презентация PowerPoint</vt:lpstr>
      <vt:lpstr>1. Понятие анализа технологических аспектов предприятия в менеджменте</vt:lpstr>
      <vt:lpstr>1. Зона маркетинга выделяет 7 элементов использования:</vt:lpstr>
      <vt:lpstr>3. Производство</vt:lpstr>
      <vt:lpstr>5. Организационная культура и имидж предприятия</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технологических аспектов строительных фирм</dc:title>
  <cp:lastModifiedBy>RePack by Diakov</cp:lastModifiedBy>
  <cp:revision>15</cp:revision>
  <dcterms:modified xsi:type="dcterms:W3CDTF">2021-01-16T15:59:43Z</dcterms:modified>
</cp:coreProperties>
</file>